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2" r:id="rId3"/>
    <p:sldId id="340" r:id="rId4"/>
    <p:sldId id="327" r:id="rId5"/>
    <p:sldId id="307" r:id="rId6"/>
    <p:sldId id="358" r:id="rId7"/>
    <p:sldId id="359" r:id="rId8"/>
    <p:sldId id="328" r:id="rId9"/>
    <p:sldId id="337" r:id="rId10"/>
    <p:sldId id="346" r:id="rId11"/>
    <p:sldId id="343" r:id="rId12"/>
    <p:sldId id="344" r:id="rId13"/>
    <p:sldId id="330" r:id="rId14"/>
    <p:sldId id="318" r:id="rId15"/>
    <p:sldId id="342" r:id="rId16"/>
    <p:sldId id="360" r:id="rId17"/>
    <p:sldId id="361" r:id="rId18"/>
    <p:sldId id="362" r:id="rId19"/>
    <p:sldId id="363" r:id="rId20"/>
    <p:sldId id="364" r:id="rId21"/>
    <p:sldId id="308" r:id="rId22"/>
    <p:sldId id="365" r:id="rId23"/>
    <p:sldId id="366" r:id="rId24"/>
    <p:sldId id="367" r:id="rId25"/>
    <p:sldId id="324" r:id="rId26"/>
    <p:sldId id="317" r:id="rId27"/>
    <p:sldId id="336" r:id="rId28"/>
    <p:sldId id="368" r:id="rId29"/>
    <p:sldId id="369" r:id="rId30"/>
    <p:sldId id="338" r:id="rId31"/>
    <p:sldId id="370" r:id="rId32"/>
    <p:sldId id="257" r:id="rId33"/>
    <p:sldId id="277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5B0"/>
    <a:srgbClr val="818458"/>
    <a:srgbClr val="996633"/>
    <a:srgbClr val="FDBB75"/>
    <a:srgbClr val="ECE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68"/>
    <p:restoredTop sz="94554"/>
  </p:normalViewPr>
  <p:slideViewPr>
    <p:cSldViewPr snapToGrid="0" snapToObjects="1">
      <p:cViewPr varScale="1">
        <p:scale>
          <a:sx n="81" d="100"/>
          <a:sy n="81" d="100"/>
        </p:scale>
        <p:origin x="11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services\data\shared\TECHNICAL%20ANALYSIS%20TOOLS\State%20of%20Disposal%20and%20Recycling\2017\Supporting%20Documentation\Final%20Report%20Graphs%20-%20Unified%20Format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79-4F96-8B25-C03258306E8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79-4F96-8B25-C03258306E8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79-4F96-8B25-C03258306E80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79-4F96-8B25-C03258306E80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79-4F96-8B25-C03258306E80}"/>
              </c:ext>
            </c:extLst>
          </c:dPt>
          <c:dLbls>
            <c:dLbl>
              <c:idx val="0"/>
              <c:layout>
                <c:manualLayout>
                  <c:x val="2.897908729109577E-2"/>
                  <c:y val="0.25531627895816433"/>
                </c:manualLayout>
              </c:layout>
              <c:tx>
                <c:rich>
                  <a:bodyPr/>
                  <a:lstStyle/>
                  <a:p>
                    <a:fld id="{4CDAA17C-5262-4402-BC31-516402999FDE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79-4F96-8B25-C03258306E80}"/>
                </c:ext>
              </c:extLst>
            </c:dLbl>
            <c:dLbl>
              <c:idx val="1"/>
              <c:layout>
                <c:manualLayout>
                  <c:x val="-1.1918192851944596E-3"/>
                  <c:y val="4.83514080954683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18578079312483"/>
                      <c:h val="0.29855530274536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979-4F96-8B25-C03258306E80}"/>
                </c:ext>
              </c:extLst>
            </c:dLbl>
            <c:dLbl>
              <c:idx val="2"/>
              <c:layout>
                <c:manualLayout>
                  <c:x val="-1.0673074541377736E-3"/>
                  <c:y val="-2.75468460345958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979-4F96-8B25-C03258306E80}"/>
                </c:ext>
              </c:extLst>
            </c:dLbl>
            <c:dLbl>
              <c:idx val="3"/>
              <c:layout>
                <c:manualLayout>
                  <c:x val="-7.1026048271423982E-3"/>
                  <c:y val="-4.89971071527481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0393849572605"/>
                      <c:h val="0.16677914153978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979-4F96-8B25-C03258306E80}"/>
                </c:ext>
              </c:extLst>
            </c:dLbl>
            <c:dLbl>
              <c:idx val="4"/>
              <c:layout>
                <c:manualLayout>
                  <c:x val="1.6584442207874862E-3"/>
                  <c:y val="-2.36543333335257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34847740376586"/>
                      <c:h val="0.323263353197030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979-4F96-8B25-C03258306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Landfilled 46%</c:v>
                </c:pt>
                <c:pt idx="1">
                  <c:v>Disposal-Related Activities 10%</c:v>
                </c:pt>
                <c:pt idx="2">
                  <c:v>Compost/ Mulch 12%</c:v>
                </c:pt>
                <c:pt idx="3">
                  <c:v>Exported Recyclables 14%</c:v>
                </c:pt>
                <c:pt idx="4">
                  <c:v>Source Reduction and Recycling 18%</c:v>
                </c:pt>
              </c:strCache>
            </c:strRef>
          </c:cat>
          <c:val>
            <c:numRef>
              <c:f>Sheet1!$D$1:$D$5</c:f>
              <c:numCache>
                <c:formatCode>General</c:formatCode>
                <c:ptCount val="5"/>
                <c:pt idx="0">
                  <c:v>35188416</c:v>
                </c:pt>
                <c:pt idx="1">
                  <c:v>7492365</c:v>
                </c:pt>
                <c:pt idx="2">
                  <c:v>9316416</c:v>
                </c:pt>
                <c:pt idx="3">
                  <c:v>11000000</c:v>
                </c:pt>
                <c:pt idx="4">
                  <c:v>13529191.096249998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79-4F96-8B25-C03258306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68491536983076"/>
          <c:y val="5.3626402660040623E-2"/>
          <c:w val="0.80127833922334513"/>
          <c:h val="0.69315511433394461"/>
        </c:manualLayout>
      </c:layout>
      <c:scatterChart>
        <c:scatterStyle val="lineMarker"/>
        <c:varyColors val="0"/>
        <c:ser>
          <c:idx val="0"/>
          <c:order val="0"/>
          <c:tx>
            <c:strRef>
              <c:f>'Disposal Projections'!$B$3</c:f>
              <c:strCache>
                <c:ptCount val="1"/>
                <c:pt idx="0">
                  <c:v>Historical Amounts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'Disposal Projections'!$A$4:$A$65</c:f>
              <c:numCache>
                <c:formatCode>General</c:formatCode>
                <c:ptCount val="62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  <c:pt idx="36">
                  <c:v>2025</c:v>
                </c:pt>
                <c:pt idx="37">
                  <c:v>2026</c:v>
                </c:pt>
                <c:pt idx="38">
                  <c:v>2027</c:v>
                </c:pt>
                <c:pt idx="39">
                  <c:v>2028</c:v>
                </c:pt>
                <c:pt idx="40">
                  <c:v>2029</c:v>
                </c:pt>
                <c:pt idx="41">
                  <c:v>2030</c:v>
                </c:pt>
                <c:pt idx="42">
                  <c:v>2031</c:v>
                </c:pt>
                <c:pt idx="43">
                  <c:v>2032</c:v>
                </c:pt>
                <c:pt idx="44">
                  <c:v>2033</c:v>
                </c:pt>
                <c:pt idx="45">
                  <c:v>2034</c:v>
                </c:pt>
                <c:pt idx="46">
                  <c:v>2035</c:v>
                </c:pt>
                <c:pt idx="47">
                  <c:v>2036</c:v>
                </c:pt>
                <c:pt idx="48">
                  <c:v>2037</c:v>
                </c:pt>
                <c:pt idx="49">
                  <c:v>2038</c:v>
                </c:pt>
                <c:pt idx="50">
                  <c:v>2039</c:v>
                </c:pt>
                <c:pt idx="51">
                  <c:v>2040</c:v>
                </c:pt>
                <c:pt idx="52">
                  <c:v>2041</c:v>
                </c:pt>
                <c:pt idx="53">
                  <c:v>2042</c:v>
                </c:pt>
                <c:pt idx="54">
                  <c:v>2043</c:v>
                </c:pt>
                <c:pt idx="55">
                  <c:v>2044</c:v>
                </c:pt>
                <c:pt idx="56">
                  <c:v>2045</c:v>
                </c:pt>
                <c:pt idx="57">
                  <c:v>2046</c:v>
                </c:pt>
                <c:pt idx="58">
                  <c:v>2047</c:v>
                </c:pt>
                <c:pt idx="59">
                  <c:v>2048</c:v>
                </c:pt>
                <c:pt idx="60">
                  <c:v>2049</c:v>
                </c:pt>
                <c:pt idx="61">
                  <c:v>2050</c:v>
                </c:pt>
              </c:numCache>
            </c:numRef>
          </c:xVal>
          <c:yVal>
            <c:numRef>
              <c:f>'Disposal Projections'!$B$4:$B$65</c:f>
              <c:numCache>
                <c:formatCode>_(* #,##0_);_(* \(#,##0\);_(* "-"_);_(@_)</c:formatCode>
                <c:ptCount val="62"/>
                <c:pt idx="0">
                  <c:v>50791808.92495238</c:v>
                </c:pt>
                <c:pt idx="1">
                  <c:v>49191808.92495238</c:v>
                </c:pt>
                <c:pt idx="2">
                  <c:v>46291808.92495238</c:v>
                </c:pt>
                <c:pt idx="3">
                  <c:v>45191808.92495238</c:v>
                </c:pt>
                <c:pt idx="4">
                  <c:v>43491808.92495238</c:v>
                </c:pt>
                <c:pt idx="5">
                  <c:v>43091808.92495238</c:v>
                </c:pt>
                <c:pt idx="6">
                  <c:v>38116840.473999999</c:v>
                </c:pt>
                <c:pt idx="7">
                  <c:v>38085351.813999996</c:v>
                </c:pt>
                <c:pt idx="8">
                  <c:v>39684685.714000002</c:v>
                </c:pt>
                <c:pt idx="9">
                  <c:v>42172017.704000004</c:v>
                </c:pt>
                <c:pt idx="10">
                  <c:v>42856468.843999997</c:v>
                </c:pt>
                <c:pt idx="11">
                  <c:v>44710919.714000002</c:v>
                </c:pt>
                <c:pt idx="12">
                  <c:v>44643517.593999997</c:v>
                </c:pt>
                <c:pt idx="13">
                  <c:v>44709182.593999997</c:v>
                </c:pt>
                <c:pt idx="14">
                  <c:v>46928587.473999999</c:v>
                </c:pt>
                <c:pt idx="15">
                  <c:v>48264209.883999996</c:v>
                </c:pt>
                <c:pt idx="17">
                  <c:v>48408703.280000001</c:v>
                </c:pt>
                <c:pt idx="18">
                  <c:v>46260990.539999999</c:v>
                </c:pt>
                <c:pt idx="19">
                  <c:v>42773495.360000007</c:v>
                </c:pt>
                <c:pt idx="20">
                  <c:v>37542112.32</c:v>
                </c:pt>
                <c:pt idx="21">
                  <c:v>37026519.380000003</c:v>
                </c:pt>
                <c:pt idx="22">
                  <c:v>37224264.490000002</c:v>
                </c:pt>
                <c:pt idx="23">
                  <c:v>36487024.020000003</c:v>
                </c:pt>
                <c:pt idx="24">
                  <c:v>37032050.260000005</c:v>
                </c:pt>
                <c:pt idx="25">
                  <c:v>37810715.869999997</c:v>
                </c:pt>
                <c:pt idx="26">
                  <c:v>40392388.589999996</c:v>
                </c:pt>
                <c:pt idx="27">
                  <c:v>42680781.350000001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86-4AC9-B126-99F74D85FF91}"/>
            </c:ext>
          </c:extLst>
        </c:ser>
        <c:ser>
          <c:idx val="1"/>
          <c:order val="1"/>
          <c:tx>
            <c:strRef>
              <c:f>'Disposal Projections'!$C$3</c:f>
              <c:strCache>
                <c:ptCount val="1"/>
                <c:pt idx="0">
                  <c:v>Projections Using 5.9 ppd</c:v>
                </c:pt>
              </c:strCache>
            </c:strRef>
          </c:tx>
          <c:spPr>
            <a:ln w="444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'Disposal Projections'!$A$4:$A$65</c:f>
              <c:numCache>
                <c:formatCode>General</c:formatCode>
                <c:ptCount val="62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  <c:pt idx="36">
                  <c:v>2025</c:v>
                </c:pt>
                <c:pt idx="37">
                  <c:v>2026</c:v>
                </c:pt>
                <c:pt idx="38">
                  <c:v>2027</c:v>
                </c:pt>
                <c:pt idx="39">
                  <c:v>2028</c:v>
                </c:pt>
                <c:pt idx="40">
                  <c:v>2029</c:v>
                </c:pt>
                <c:pt idx="41">
                  <c:v>2030</c:v>
                </c:pt>
                <c:pt idx="42">
                  <c:v>2031</c:v>
                </c:pt>
                <c:pt idx="43">
                  <c:v>2032</c:v>
                </c:pt>
                <c:pt idx="44">
                  <c:v>2033</c:v>
                </c:pt>
                <c:pt idx="45">
                  <c:v>2034</c:v>
                </c:pt>
                <c:pt idx="46">
                  <c:v>2035</c:v>
                </c:pt>
                <c:pt idx="47">
                  <c:v>2036</c:v>
                </c:pt>
                <c:pt idx="48">
                  <c:v>2037</c:v>
                </c:pt>
                <c:pt idx="49">
                  <c:v>2038</c:v>
                </c:pt>
                <c:pt idx="50">
                  <c:v>2039</c:v>
                </c:pt>
                <c:pt idx="51">
                  <c:v>2040</c:v>
                </c:pt>
                <c:pt idx="52">
                  <c:v>2041</c:v>
                </c:pt>
                <c:pt idx="53">
                  <c:v>2042</c:v>
                </c:pt>
                <c:pt idx="54">
                  <c:v>2043</c:v>
                </c:pt>
                <c:pt idx="55">
                  <c:v>2044</c:v>
                </c:pt>
                <c:pt idx="56">
                  <c:v>2045</c:v>
                </c:pt>
                <c:pt idx="57">
                  <c:v>2046</c:v>
                </c:pt>
                <c:pt idx="58">
                  <c:v>2047</c:v>
                </c:pt>
                <c:pt idx="59">
                  <c:v>2048</c:v>
                </c:pt>
                <c:pt idx="60">
                  <c:v>2049</c:v>
                </c:pt>
                <c:pt idx="61">
                  <c:v>2050</c:v>
                </c:pt>
              </c:numCache>
            </c:numRef>
          </c:xVal>
          <c:yVal>
            <c:numRef>
              <c:f>'Disposal Projections'!$C$4:$C$65</c:f>
              <c:numCache>
                <c:formatCode>General</c:formatCode>
                <c:ptCount val="62"/>
                <c:pt idx="27" formatCode="_(* #,##0_);_(* \(#,##0\);_(* &quot;-&quot;??_);_(@_)">
                  <c:v>42374884.656000003</c:v>
                </c:pt>
                <c:pt idx="28" formatCode="_(* #,##0_);_(* \(#,##0\);_(* &quot;-&quot;??_);_(@_)">
                  <c:v>42740112.872250006</c:v>
                </c:pt>
                <c:pt idx="29" formatCode="_(* #,##0_);_(* \(#,##0\);_(* &quot;-&quot;??_);_(@_)">
                  <c:v>43105632.887750007</c:v>
                </c:pt>
                <c:pt idx="30" formatCode="_(* #,##0_);_(* \(#,##0\);_(* &quot;-&quot;??_);_(@_)">
                  <c:v>43474818.160250001</c:v>
                </c:pt>
                <c:pt idx="31" formatCode="_(* #,##0_);_(* \(#,##0\);_(* &quot;-&quot;??_);_(@_)">
                  <c:v>43845258.923250005</c:v>
                </c:pt>
                <c:pt idx="32" formatCode="_(* #,##0_);_(* \(#,##0\);_(* &quot;-&quot;??_);_(@_)">
                  <c:v>44213017.502000004</c:v>
                </c:pt>
                <c:pt idx="33" formatCode="_(* #,##0_);_(* \(#,##0\);_(* &quot;-&quot;??_);_(@_)">
                  <c:v>44579784.394000001</c:v>
                </c:pt>
                <c:pt idx="34" formatCode="_(* #,##0_);_(* \(#,##0\);_(* &quot;-&quot;??_);_(@_)">
                  <c:v>44943682.824000001</c:v>
                </c:pt>
                <c:pt idx="35" formatCode="_(* #,##0_);_(* \(#,##0\);_(* &quot;-&quot;??_);_(@_)">
                  <c:v>45304139.961000003</c:v>
                </c:pt>
                <c:pt idx="36" formatCode="_(* #,##0_);_(* \(#,##0\);_(* &quot;-&quot;??_);_(@_)">
                  <c:v>45661742.633750007</c:v>
                </c:pt>
                <c:pt idx="37" formatCode="_(* #,##0_);_(* \(#,##0\);_(* &quot;-&quot;??_);_(@_)">
                  <c:v>46016303.487750009</c:v>
                </c:pt>
                <c:pt idx="38" formatCode="_(* #,##0_);_(* \(#,##0\);_(* &quot;-&quot;??_);_(@_)">
                  <c:v>46367093.563250005</c:v>
                </c:pt>
                <c:pt idx="39" formatCode="_(* #,##0_);_(* \(#,##0\);_(* &quot;-&quot;??_);_(@_)">
                  <c:v>46715118.544750005</c:v>
                </c:pt>
                <c:pt idx="40" formatCode="_(* #,##0_);_(* \(#,##0\);_(* &quot;-&quot;??_);_(@_)">
                  <c:v>47059347.982500002</c:v>
                </c:pt>
                <c:pt idx="41" formatCode="_(* #,##0_);_(* \(#,##0\);_(* &quot;-&quot;??_);_(@_)">
                  <c:v>47398369.180500001</c:v>
                </c:pt>
                <c:pt idx="42" formatCode="_(* #,##0_);_(* \(#,##0\);_(* &quot;-&quot;??_);_(@_)">
                  <c:v>47733513.00175</c:v>
                </c:pt>
                <c:pt idx="43" formatCode="_(* #,##0_);_(* \(#,##0\);_(* &quot;-&quot;??_);_(@_)">
                  <c:v>48063120.174500003</c:v>
                </c:pt>
                <c:pt idx="44" formatCode="_(* #,##0_);_(* \(#,##0\);_(* &quot;-&quot;??_);_(@_)">
                  <c:v>48385564.806249999</c:v>
                </c:pt>
                <c:pt idx="45" formatCode="_(* #,##0_);_(* \(#,##0\);_(* &quot;-&quot;??_);_(@_)">
                  <c:v>48702909.950000003</c:v>
                </c:pt>
                <c:pt idx="46" formatCode="_(* #,##0_);_(* \(#,##0\);_(* &quot;-&quot;??_);_(@_)">
                  <c:v>49015096.384500004</c:v>
                </c:pt>
                <c:pt idx="47" formatCode="_(* #,##0_);_(* \(#,##0\);_(* &quot;-&quot;??_);_(@_)">
                  <c:v>49322741.087499999</c:v>
                </c:pt>
                <c:pt idx="48" formatCode="_(* #,##0_);_(* \(#,##0\);_(* &quot;-&quot;??_);_(@_)">
                  <c:v>49623746.549999997</c:v>
                </c:pt>
                <c:pt idx="49" formatCode="_(* #,##0_);_(* \(#,##0\);_(* &quot;-&quot;??_);_(@_)">
                  <c:v>49916338.28800001</c:v>
                </c:pt>
                <c:pt idx="50" formatCode="_(* #,##0_);_(* \(#,##0\);_(* &quot;-&quot;??_);_(@_)">
                  <c:v>50203358.921499997</c:v>
                </c:pt>
                <c:pt idx="51" formatCode="_(* #,##0_);_(* \(#,##0\);_(* &quot;-&quot;??_);_(@_)">
                  <c:v>50483209.476750009</c:v>
                </c:pt>
                <c:pt idx="52" formatCode="_(* #,##0_);_(* \(#,##0\);_(* &quot;-&quot;??_);_(@_)">
                  <c:v>50755010.248999998</c:v>
                </c:pt>
                <c:pt idx="53" formatCode="_(* #,##0_);_(* \(#,##0\);_(* &quot;-&quot;??_);_(@_)">
                  <c:v>51020782.298</c:v>
                </c:pt>
                <c:pt idx="54" formatCode="_(* #,##0_);_(* \(#,##0\);_(* &quot;-&quot;??_);_(@_)">
                  <c:v>51280258.589749999</c:v>
                </c:pt>
                <c:pt idx="55" formatCode="_(* #,##0_);_(* \(#,##0\);_(* &quot;-&quot;??_);_(@_)">
                  <c:v>51532456.0515</c:v>
                </c:pt>
                <c:pt idx="56" formatCode="_(* #,##0_);_(* \(#,##0\);_(* &quot;-&quot;??_);_(@_)">
                  <c:v>51779211.618750006</c:v>
                </c:pt>
                <c:pt idx="57" formatCode="_(* #,##0_);_(* \(#,##0\);_(* &quot;-&quot;??_);_(@_)">
                  <c:v>52018932.778250001</c:v>
                </c:pt>
                <c:pt idx="58" formatCode="_(* #,##0_);_(* \(#,##0\);_(* &quot;-&quot;??_);_(@_)">
                  <c:v>52254440.614999995</c:v>
                </c:pt>
                <c:pt idx="59" formatCode="_(* #,##0_);_(* \(#,##0\);_(* &quot;-&quot;??_);_(@_)">
                  <c:v>52485299.045249999</c:v>
                </c:pt>
                <c:pt idx="60" formatCode="_(* #,##0_);_(* \(#,##0\);_(* &quot;-&quot;??_);_(@_)">
                  <c:v>52710325.797499999</c:v>
                </c:pt>
                <c:pt idx="61" formatCode="_(* #,##0_);_(* \(#,##0\);_(* &quot;-&quot;??_);_(@_)">
                  <c:v>52931308.276750006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86-4AC9-B126-99F74D85FF91}"/>
            </c:ext>
          </c:extLst>
        </c:ser>
        <c:ser>
          <c:idx val="2"/>
          <c:order val="2"/>
          <c:tx>
            <c:strRef>
              <c:f>'Disposal Projections'!$D$3</c:f>
              <c:strCache>
                <c:ptCount val="1"/>
                <c:pt idx="0">
                  <c:v>75% Target</c:v>
                </c:pt>
              </c:strCache>
            </c:strRef>
          </c:tx>
          <c:spPr>
            <a:ln w="44450" cap="rnd">
              <a:solidFill>
                <a:srgbClr val="0066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'Disposal Projections'!$A$4:$A$65</c:f>
              <c:numCache>
                <c:formatCode>General</c:formatCode>
                <c:ptCount val="62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  <c:pt idx="36">
                  <c:v>2025</c:v>
                </c:pt>
                <c:pt idx="37">
                  <c:v>2026</c:v>
                </c:pt>
                <c:pt idx="38">
                  <c:v>2027</c:v>
                </c:pt>
                <c:pt idx="39">
                  <c:v>2028</c:v>
                </c:pt>
                <c:pt idx="40">
                  <c:v>2029</c:v>
                </c:pt>
                <c:pt idx="41">
                  <c:v>2030</c:v>
                </c:pt>
                <c:pt idx="42">
                  <c:v>2031</c:v>
                </c:pt>
                <c:pt idx="43">
                  <c:v>2032</c:v>
                </c:pt>
                <c:pt idx="44">
                  <c:v>2033</c:v>
                </c:pt>
                <c:pt idx="45">
                  <c:v>2034</c:v>
                </c:pt>
                <c:pt idx="46">
                  <c:v>2035</c:v>
                </c:pt>
                <c:pt idx="47">
                  <c:v>2036</c:v>
                </c:pt>
                <c:pt idx="48">
                  <c:v>2037</c:v>
                </c:pt>
                <c:pt idx="49">
                  <c:v>2038</c:v>
                </c:pt>
                <c:pt idx="50">
                  <c:v>2039</c:v>
                </c:pt>
                <c:pt idx="51">
                  <c:v>2040</c:v>
                </c:pt>
                <c:pt idx="52">
                  <c:v>2041</c:v>
                </c:pt>
                <c:pt idx="53">
                  <c:v>2042</c:v>
                </c:pt>
                <c:pt idx="54">
                  <c:v>2043</c:v>
                </c:pt>
                <c:pt idx="55">
                  <c:v>2044</c:v>
                </c:pt>
                <c:pt idx="56">
                  <c:v>2045</c:v>
                </c:pt>
                <c:pt idx="57">
                  <c:v>2046</c:v>
                </c:pt>
                <c:pt idx="58">
                  <c:v>2047</c:v>
                </c:pt>
                <c:pt idx="59">
                  <c:v>2048</c:v>
                </c:pt>
                <c:pt idx="60">
                  <c:v>2049</c:v>
                </c:pt>
                <c:pt idx="61">
                  <c:v>2050</c:v>
                </c:pt>
              </c:numCache>
            </c:numRef>
          </c:xVal>
          <c:yVal>
            <c:numRef>
              <c:f>'Disposal Projections'!$D$4:$D$65</c:f>
              <c:numCache>
                <c:formatCode>General</c:formatCode>
                <c:ptCount val="62"/>
                <c:pt idx="31" formatCode="_(* #,##0.0_);_(* \(#,##0.0\);_(* &quot;-&quot;_);_(@_)">
                  <c:v>20064779.507250004</c:v>
                </c:pt>
                <c:pt idx="32" formatCode="_(* #,##0.0_);_(* \(#,##0.0\);_(* &quot;-&quot;_);_(@_)">
                  <c:v>20233075.806000005</c:v>
                </c:pt>
                <c:pt idx="33" formatCode="_(* #,##0.0_);_(* \(#,##0.0\);_(* &quot;-&quot;_);_(@_)">
                  <c:v>20400918.282000002</c:v>
                </c:pt>
                <c:pt idx="34" formatCode="_(* #,##0.0_);_(* \(#,##0.0\);_(* &quot;-&quot;_);_(@_)">
                  <c:v>20567448.072000001</c:v>
                </c:pt>
                <c:pt idx="35" formatCode="_(* #,##0.0_);_(* \(#,##0.0\);_(* &quot;-&quot;_);_(@_)">
                  <c:v>20732403.033</c:v>
                </c:pt>
                <c:pt idx="36" formatCode="_(* #,##0.0_);_(* \(#,##0.0\);_(* &quot;-&quot;_);_(@_)">
                  <c:v>20896051.713750005</c:v>
                </c:pt>
                <c:pt idx="37" formatCode="_(* #,##0.0_);_(* \(#,##0.0\);_(* &quot;-&quot;_);_(@_)">
                  <c:v>21058308.375750002</c:v>
                </c:pt>
                <c:pt idx="38" formatCode="_(* #,##0.0_);_(* \(#,##0.0\);_(* &quot;-&quot;_);_(@_)">
                  <c:v>21218839.427250005</c:v>
                </c:pt>
                <c:pt idx="39" formatCode="_(* #,##0.0_);_(* \(#,##0.0\);_(* &quot;-&quot;_);_(@_)">
                  <c:v>21378105.096749999</c:v>
                </c:pt>
                <c:pt idx="40" formatCode="_(* #,##0.0_);_(* \(#,##0.0\);_(* &quot;-&quot;_);_(@_)">
                  <c:v>21535633.822500005</c:v>
                </c:pt>
                <c:pt idx="41" formatCode="_(* #,##0.0_);_(* \(#,##0.0\);_(* &quot;-&quot;_);_(@_)">
                  <c:v>21690779.116500001</c:v>
                </c:pt>
                <c:pt idx="42" formatCode="_(* #,##0.0_);_(* \(#,##0.0\);_(* &quot;-&quot;_);_(@_)">
                  <c:v>21844150.017749999</c:v>
                </c:pt>
                <c:pt idx="43" formatCode="_(* #,##0.0_);_(* \(#,##0.0\);_(* &quot;-&quot;_);_(@_)">
                  <c:v>21994987.198500004</c:v>
                </c:pt>
                <c:pt idx="44" formatCode="_(* #,##0.0_);_(* \(#,##0.0\);_(* &quot;-&quot;_);_(@_)">
                  <c:v>22142546.606250003</c:v>
                </c:pt>
                <c:pt idx="45" formatCode="_(* #,##0.0_);_(* \(#,##0.0\);_(* &quot;-&quot;_);_(@_)">
                  <c:v>22287772.350000005</c:v>
                </c:pt>
                <c:pt idx="46" formatCode="_(* #,##0.0_);_(* \(#,##0.0\);_(* &quot;-&quot;_);_(@_)">
                  <c:v>22430637.328500003</c:v>
                </c:pt>
                <c:pt idx="47" formatCode="_(* #,##0.0_);_(* \(#,##0.0\);_(* &quot;-&quot;_);_(@_)">
                  <c:v>22571423.887500003</c:v>
                </c:pt>
                <c:pt idx="48" formatCode="_(* #,##0.0_);_(* \(#,##0.0\);_(* &quot;-&quot;_);_(@_)">
                  <c:v>22709172.150000002</c:v>
                </c:pt>
                <c:pt idx="49" formatCode="_(* #,##0.0_);_(* \(#,##0.0\);_(* &quot;-&quot;_);_(@_)">
                  <c:v>22843070.063999999</c:v>
                </c:pt>
                <c:pt idx="50" formatCode="_(* #,##0.0_);_(* \(#,##0.0\);_(* &quot;-&quot;_);_(@_)">
                  <c:v>22974418.489500001</c:v>
                </c:pt>
                <c:pt idx="51" formatCode="_(* #,##0.0_);_(* \(#,##0.0\);_(* &quot;-&quot;_);_(@_)">
                  <c:v>23102485.692749999</c:v>
                </c:pt>
                <c:pt idx="52" formatCode="_(* #,##0.0_);_(* \(#,##0.0\);_(* &quot;-&quot;_);_(@_)">
                  <c:v>23226869.096999999</c:v>
                </c:pt>
                <c:pt idx="53" formatCode="_(* #,##0.0_);_(* \(#,##0.0\);_(* &quot;-&quot;_);_(@_)">
                  <c:v>23348493.594000001</c:v>
                </c:pt>
                <c:pt idx="54" formatCode="_(* #,##0.0_);_(* \(#,##0.0\);_(* &quot;-&quot;_);_(@_)">
                  <c:v>23467236.98175</c:v>
                </c:pt>
                <c:pt idx="55" formatCode="_(* #,##0.0_);_(* \(#,##0.0\);_(* &quot;-&quot;_);_(@_)">
                  <c:v>23582649.379500002</c:v>
                </c:pt>
                <c:pt idx="56" formatCode="_(* #,##0.0_);_(* \(#,##0.0\);_(* &quot;-&quot;_);_(@_)">
                  <c:v>23695571.418750003</c:v>
                </c:pt>
                <c:pt idx="57" formatCode="_(* #,##0.0_);_(* \(#,##0.0\);_(* &quot;-&quot;_);_(@_)">
                  <c:v>23805274.322250005</c:v>
                </c:pt>
                <c:pt idx="58" formatCode="_(* #,##0.0_);_(* \(#,##0.0\);_(* &quot;-&quot;_);_(@_)">
                  <c:v>23913049.095000003</c:v>
                </c:pt>
                <c:pt idx="59" formatCode="_(* #,##0.0_);_(* \(#,##0.0\);_(* &quot;-&quot;_);_(@_)">
                  <c:v>24018696.173250001</c:v>
                </c:pt>
                <c:pt idx="60" formatCode="_(* #,##0.0_);_(* \(#,##0.0\);_(* &quot;-&quot;_);_(@_)">
                  <c:v>24121674.517500006</c:v>
                </c:pt>
                <c:pt idx="61" formatCode="_(* #,##0.0_);_(* \(#,##0.0\);_(* &quot;-&quot;_);_(@_)">
                  <c:v>24222802.092750002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86-4AC9-B126-99F74D85F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2499088"/>
        <c:axId val="2092496176"/>
      </c:scatterChart>
      <c:valAx>
        <c:axId val="2092499088"/>
        <c:scaling>
          <c:orientation val="minMax"/>
          <c:max val="2030"/>
          <c:min val="200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496176"/>
        <c:crosses val="autoZero"/>
        <c:crossBetween val="midCat"/>
      </c:valAx>
      <c:valAx>
        <c:axId val="209249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Disposal and Disposal-Related </a:t>
                </a:r>
              </a:p>
              <a:p>
                <a:pPr>
                  <a:defRPr b="1"/>
                </a:pPr>
                <a:r>
                  <a:rPr lang="en-US" b="1" dirty="0"/>
                  <a:t>(Millions of Tons)</a:t>
                </a:r>
              </a:p>
            </c:rich>
          </c:tx>
          <c:layout>
            <c:manualLayout>
              <c:xMode val="edge"/>
              <c:yMode val="edge"/>
              <c:x val="1.1811023622047244E-2"/>
              <c:y val="0.107788021412113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,,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499088"/>
        <c:crosses val="autoZero"/>
        <c:crossBetween val="midCat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99279745165074"/>
          <c:y val="0.29639737538691058"/>
          <c:w val="0.29511729513187951"/>
          <c:h val="0.68441701184151449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51350599247383244"/>
          <c:w val="0.25614174059736938"/>
          <c:h val="0.48410326744698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rgbClr val="000000"/>
                </a:solidFill>
              </a:rPr>
              <a:t>2014</a:t>
            </a:r>
          </a:p>
        </c:rich>
      </c:tx>
      <c:layout>
        <c:manualLayout>
          <c:xMode val="edge"/>
          <c:yMode val="edge"/>
          <c:x val="0.58528957189571496"/>
          <c:y val="0.13632350926013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255090594908987"/>
          <c:y val="0.31843508791017949"/>
          <c:w val="0.50233971563880353"/>
          <c:h val="0.6431576943115219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5"/>
            <c:spPr>
              <a:gradFill rotWithShape="1">
                <a:gsLst>
                  <a:gs pos="0">
                    <a:schemeClr val="accent6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40-483E-AC26-C4666B57B0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40-483E-AC26-C4666B57B00A}"/>
              </c:ext>
            </c:extLst>
          </c:dPt>
          <c:dLbls>
            <c:dLbl>
              <c:idx val="0"/>
              <c:layout>
                <c:manualLayout>
                  <c:x val="8.1498345120456454E-3"/>
                  <c:y val="3.0859627870607136E-2"/>
                </c:manualLayout>
              </c:layout>
              <c:tx>
                <c:rich>
                  <a:bodyPr/>
                  <a:lstStyle/>
                  <a:p>
                    <a:fld id="{7E16F90E-2FFB-4AC2-A19C-503051733E5A}" type="VALUE">
                      <a:rPr lang="en-US" sz="2000" smtClean="0">
                        <a:latin typeface="Arial Black" panose="020B0A04020102020204" pitchFamily="34" charset="0"/>
                      </a:rPr>
                      <a:pPr/>
                      <a:t>[VALUE]</a:t>
                    </a:fld>
                    <a:r>
                      <a:rPr lang="en-US" sz="2000" dirty="0">
                        <a:latin typeface="Arial Black" panose="020B0A04020102020204" pitchFamily="34" charset="0"/>
                      </a:rPr>
                      <a:t> Tons</a:t>
                    </a:r>
                    <a:r>
                      <a:rPr lang="en-US" sz="2000" baseline="0" dirty="0">
                        <a:latin typeface="Arial Black" panose="020B0A04020102020204" pitchFamily="34" charset="0"/>
                      </a:rPr>
                      <a:t>
</a:t>
                    </a:r>
                    <a:fld id="{0AE82335-0F33-423D-9E16-3409574B03D5}" type="PERCENTAGE">
                      <a:rPr lang="en-US" sz="2400" baseline="0">
                        <a:latin typeface="Arial Black" panose="020B0A04020102020204" pitchFamily="34" charset="0"/>
                      </a:rPr>
                      <a:pPr/>
                      <a:t>[PERCENTAGE]</a:t>
                    </a:fld>
                    <a:endParaRPr lang="en-US" sz="2000" baseline="0" dirty="0">
                      <a:latin typeface="Arial Black" panose="020B0A040201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40-483E-AC26-C4666B57B00A}"/>
                </c:ext>
              </c:extLst>
            </c:dLbl>
            <c:dLbl>
              <c:idx val="1"/>
              <c:layout>
                <c:manualLayout>
                  <c:x val="-5.7231931820641388E-2"/>
                  <c:y val="-6.76382162840716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A695B4-3D9E-4DB5-B19B-61E6C39C1C91}" type="VALUE">
                      <a:rPr lang="en-US" sz="200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pPr>
                        <a:defRPr sz="155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a:t> Tons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C4DEC939-298F-4BFD-AF58-4BC243EA06CB}" type="PERCENTAGE">
                      <a:rPr lang="en-US" baseline="0" dirty="0">
                        <a:solidFill>
                          <a:schemeClr val="tx1"/>
                        </a:solidFill>
                      </a:rPr>
                      <a:pPr>
                        <a:defRPr sz="155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560516292380753"/>
                      <c:h val="0.262131992537077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40-483E-AC26-C4666B57B0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'CR data, 2013'!$D$48:$D$49</c:f>
              <c:strCache>
                <c:ptCount val="2"/>
                <c:pt idx="0">
                  <c:v>Packaging disposal</c:v>
                </c:pt>
                <c:pt idx="1">
                  <c:v>Non-packaging disposal</c:v>
                </c:pt>
              </c:strCache>
            </c:strRef>
          </c:cat>
          <c:val>
            <c:numRef>
              <c:f>'CR data, 2013'!$E$48:$E$49</c:f>
              <c:numCache>
                <c:formatCode>#,##0</c:formatCode>
                <c:ptCount val="2"/>
                <c:pt idx="0">
                  <c:v>8013335</c:v>
                </c:pt>
                <c:pt idx="1">
                  <c:v>22850944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40-483E-AC26-C4666B57B0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'CR data, 2013'!$E$33</c:f>
              <c:strCache>
                <c:ptCount val="1"/>
                <c:pt idx="0">
                  <c:v>Tons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9B-4EFF-8831-807EE1820F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9B-4EFF-8831-807EE1820F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9B-4EFF-8831-807EE1820F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9B-4EFF-8831-807EE1820F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9B-4EFF-8831-807EE1820F6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Fiber (</a:t>
                    </a:r>
                    <a:fld id="{EEEC557A-4FA5-49EC-B1E9-B15BFE73E151}" type="CATEGORYNAME">
                      <a:rPr lang="en-US" smtClean="0"/>
                      <a:pPr/>
                      <a:t>[CATEGORY NAME]</a:t>
                    </a:fld>
                    <a:r>
                      <a:rPr lang="en-US"/>
                      <a:t>)</a:t>
                    </a:r>
                    <a:r>
                      <a:rPr lang="en-US" baseline="0" dirty="0"/>
                      <a:t>
</a:t>
                    </a:r>
                    <a:fld id="{A515FDE6-27EF-43CA-BA96-67A5A4BA54FB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9B-4EFF-8831-807EE1820F60}"/>
                </c:ext>
              </c:extLst>
            </c:dLbl>
            <c:dLbl>
              <c:idx val="1"/>
              <c:layout>
                <c:manualLayout>
                  <c:x val="1.202981948185587E-2"/>
                  <c:y val="7.405675425254041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9B-4EFF-8831-807EE1820F60}"/>
                </c:ext>
              </c:extLst>
            </c:dLbl>
            <c:dLbl>
              <c:idx val="2"/>
              <c:layout>
                <c:manualLayout>
                  <c:x val="-3.1758323327238679E-2"/>
                  <c:y val="-3.48948124289544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9B-4EFF-8831-807EE1820F60}"/>
                </c:ext>
              </c:extLst>
            </c:dLbl>
            <c:dLbl>
              <c:idx val="3"/>
              <c:layout>
                <c:manualLayout>
                  <c:x val="-6.0805519446554953E-3"/>
                  <c:y val="-7.72577960065370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9B-4EFF-8831-807EE1820F60}"/>
                </c:ext>
              </c:extLst>
            </c:dLbl>
            <c:dLbl>
              <c:idx val="4"/>
              <c:layout>
                <c:manualLayout>
                  <c:x val="-5.4484071033616729E-2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baseline="0" dirty="0"/>
                      <a:t>Fiber (</a:t>
                    </a:r>
                    <a:fld id="{D5F557F3-E201-432B-8BBE-74F9B3176B53}" type="CATEGORYNAME">
                      <a:rPr lang="en-US" sz="2000" b="1" baseline="0" smtClean="0"/>
                      <a:pPr>
                        <a:defRPr sz="2000" b="1">
                          <a:ln>
                            <a:noFill/>
                          </a:ln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r>
                      <a:rPr lang="en-US" sz="2000" b="1" baseline="0" dirty="0"/>
                      <a:t>)
</a:t>
                    </a:r>
                    <a:fld id="{2D80C3D9-F43B-45B9-9EC8-FD39D94C034B}" type="PERCENTAGE">
                      <a:rPr lang="en-US" sz="2000" b="1" baseline="0"/>
                      <a:pPr>
                        <a:defRPr sz="2000" b="1">
                          <a:ln>
                            <a:noFill/>
                          </a:ln>
                          <a:solidFill>
                            <a:srgbClr val="000000"/>
                          </a:solidFill>
                        </a:defRPr>
                      </a:pPr>
                      <a:t>[PERCENTAGE]</a:t>
                    </a:fld>
                    <a:endParaRPr lang="en-US" sz="2000" b="1" baseline="0" dirty="0"/>
                  </a:p>
                </c:rich>
              </c:tx>
              <c:spPr>
                <a:noFill/>
                <a:ln w="28575"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ln>
                        <a:noFill/>
                      </a:ln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561535919205493"/>
                      <c:h val="0.193144548564438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19B-4EFF-8831-807EE1820F60}"/>
                </c:ext>
              </c:extLst>
            </c:dLbl>
            <c:spPr>
              <a:noFill/>
              <a:ln w="28575">
                <a:solidFill>
                  <a:sysClr val="window" lastClr="FFFFFF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ln>
                      <a:noFill/>
                    </a:ln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'CR data, 2013'!$D$34:$D$38</c:f>
              <c:strCache>
                <c:ptCount val="5"/>
                <c:pt idx="0">
                  <c:v>Paper</c:v>
                </c:pt>
                <c:pt idx="1">
                  <c:v>Glass</c:v>
                </c:pt>
                <c:pt idx="2">
                  <c:v>Metal</c:v>
                </c:pt>
                <c:pt idx="3">
                  <c:v>Plastic</c:v>
                </c:pt>
                <c:pt idx="4">
                  <c:v>Wood</c:v>
                </c:pt>
              </c:strCache>
            </c:strRef>
          </c:cat>
          <c:val>
            <c:numRef>
              <c:f>'CR data, 2013'!$E$34:$E$38</c:f>
              <c:numCache>
                <c:formatCode>#,##0</c:formatCode>
                <c:ptCount val="5"/>
                <c:pt idx="0">
                  <c:v>4576536</c:v>
                </c:pt>
                <c:pt idx="1">
                  <c:v>458438</c:v>
                </c:pt>
                <c:pt idx="2">
                  <c:v>251682</c:v>
                </c:pt>
                <c:pt idx="3">
                  <c:v>2076607</c:v>
                </c:pt>
                <c:pt idx="4">
                  <c:v>650072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9B-4EFF-8831-807EE1820F6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A1BD1-8D1A-4650-9757-BE5CE925AD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2CEC68-3514-4CC1-8AF6-CC5882B1AEDD}">
      <dgm:prSet phldrT="[Text]"/>
      <dgm:spPr>
        <a:solidFill>
          <a:srgbClr val="C6B18D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Divert a significant amount of packaging from landfill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AEBBFACB-074E-49CC-82D3-A438EE90E1A0}" type="parTrans" cxnId="{486D4FDB-4F94-4ABD-925D-66B7F2C43A0A}">
      <dgm:prSet/>
      <dgm:spPr/>
      <dgm:t>
        <a:bodyPr/>
        <a:lstStyle/>
        <a:p>
          <a:endParaRPr lang="en-US"/>
        </a:p>
      </dgm:t>
    </dgm:pt>
    <dgm:pt modelId="{71339993-67EF-4061-8640-B4CAC81C59CF}" type="sibTrans" cxnId="{486D4FDB-4F94-4ABD-925D-66B7F2C43A0A}">
      <dgm:prSet/>
      <dgm:spPr>
        <a:solidFill>
          <a:srgbClr val="65A050"/>
        </a:solidFill>
        <a:ln>
          <a:solidFill>
            <a:srgbClr val="65A050"/>
          </a:solidFill>
        </a:ln>
      </dgm:spPr>
      <dgm:t>
        <a:bodyPr/>
        <a:lstStyle/>
        <a:p>
          <a:endParaRPr lang="en-US"/>
        </a:p>
      </dgm:t>
    </dgm:pt>
    <dgm:pt modelId="{E31FEA84-41BF-45B8-9394-F48209AD2105}">
      <dgm:prSet phldrT="[Text]"/>
      <dgm:spPr>
        <a:solidFill>
          <a:srgbClr val="9FD1D4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Promote source reduction, recycling, and higher uses of packaging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B273BFE6-7B89-4E8D-B8CE-8DD3E31E12C0}" type="parTrans" cxnId="{9AE68FA1-9775-46ED-81D7-EF6BAB2B5E96}">
      <dgm:prSet/>
      <dgm:spPr/>
      <dgm:t>
        <a:bodyPr/>
        <a:lstStyle/>
        <a:p>
          <a:endParaRPr lang="en-US"/>
        </a:p>
      </dgm:t>
    </dgm:pt>
    <dgm:pt modelId="{2D6ED387-9489-45D5-BEA9-2713C7C5B6DB}" type="sibTrans" cxnId="{9AE68FA1-9775-46ED-81D7-EF6BAB2B5E96}">
      <dgm:prSet/>
      <dgm:spPr/>
      <dgm:t>
        <a:bodyPr/>
        <a:lstStyle/>
        <a:p>
          <a:endParaRPr lang="en-US"/>
        </a:p>
      </dgm:t>
    </dgm:pt>
    <dgm:pt modelId="{E6578680-A635-4622-803C-25E58FBCEA00}">
      <dgm:prSet phldrT="[Text]"/>
      <dgm:spPr>
        <a:solidFill>
          <a:srgbClr val="AFD476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Address other environmental impacts of discarded packaging (GHG, marine debris, etc.)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0E1E28F4-4BEC-4C9D-A1BB-0FBBEC28EBA2}" type="parTrans" cxnId="{52DF6EA0-74DE-4A87-B78A-537FD2A4091C}">
      <dgm:prSet/>
      <dgm:spPr/>
      <dgm:t>
        <a:bodyPr/>
        <a:lstStyle/>
        <a:p>
          <a:endParaRPr lang="en-US"/>
        </a:p>
      </dgm:t>
    </dgm:pt>
    <dgm:pt modelId="{3D8EDFB1-5900-4815-9A2E-F9EB50AF998A}" type="sibTrans" cxnId="{52DF6EA0-74DE-4A87-B78A-537FD2A4091C}">
      <dgm:prSet/>
      <dgm:spPr/>
      <dgm:t>
        <a:bodyPr/>
        <a:lstStyle/>
        <a:p>
          <a:endParaRPr lang="en-US"/>
        </a:p>
      </dgm:t>
    </dgm:pt>
    <dgm:pt modelId="{C620B27C-481F-4C78-96F5-AC974A4E3040}">
      <dgm:prSet phldrT="[Text]"/>
      <dgm:spPr>
        <a:solidFill>
          <a:srgbClr val="65A05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+mn-lt"/>
              <a:cs typeface="Calibri Light" panose="020F0302020204030204" pitchFamily="34" charset="0"/>
            </a:rPr>
            <a:t>Develop in-state and domestic infrastructure to manage post-consumer packaging</a:t>
          </a:r>
          <a:endParaRPr lang="en-US" b="1" dirty="0">
            <a:solidFill>
              <a:schemeClr val="bg1"/>
            </a:solidFill>
            <a:latin typeface="+mn-lt"/>
          </a:endParaRPr>
        </a:p>
      </dgm:t>
    </dgm:pt>
    <dgm:pt modelId="{C2581716-CD2B-4BD3-BDE9-F3095A3B8A6F}" type="parTrans" cxnId="{53E378A2-CED6-4A6F-BE39-174D67F1B7D2}">
      <dgm:prSet/>
      <dgm:spPr/>
      <dgm:t>
        <a:bodyPr/>
        <a:lstStyle/>
        <a:p>
          <a:endParaRPr lang="en-US"/>
        </a:p>
      </dgm:t>
    </dgm:pt>
    <dgm:pt modelId="{373E5356-C5FB-4DE2-AF1E-253A1B70835D}" type="sibTrans" cxnId="{53E378A2-CED6-4A6F-BE39-174D67F1B7D2}">
      <dgm:prSet/>
      <dgm:spPr/>
      <dgm:t>
        <a:bodyPr/>
        <a:lstStyle/>
        <a:p>
          <a:endParaRPr lang="en-US"/>
        </a:p>
      </dgm:t>
    </dgm:pt>
    <dgm:pt modelId="{AA81A870-1634-44B5-BD2F-406E1C518326}" type="pres">
      <dgm:prSet presAssocID="{6A3A1BD1-8D1A-4650-9757-BE5CE925ADE5}" presName="Name0" presStyleCnt="0">
        <dgm:presLayoutVars>
          <dgm:chMax val="7"/>
          <dgm:chPref val="7"/>
          <dgm:dir/>
        </dgm:presLayoutVars>
      </dgm:prSet>
      <dgm:spPr/>
    </dgm:pt>
    <dgm:pt modelId="{D4AD6ACE-B510-47C8-A00A-E1853EDE4C00}" type="pres">
      <dgm:prSet presAssocID="{6A3A1BD1-8D1A-4650-9757-BE5CE925ADE5}" presName="Name1" presStyleCnt="0"/>
      <dgm:spPr/>
    </dgm:pt>
    <dgm:pt modelId="{530E84C3-D426-4E67-84DF-776A886F431C}" type="pres">
      <dgm:prSet presAssocID="{6A3A1BD1-8D1A-4650-9757-BE5CE925ADE5}" presName="cycle" presStyleCnt="0"/>
      <dgm:spPr/>
    </dgm:pt>
    <dgm:pt modelId="{29B161D7-0EBB-421C-BE0D-7197DA20C2A7}" type="pres">
      <dgm:prSet presAssocID="{6A3A1BD1-8D1A-4650-9757-BE5CE925ADE5}" presName="srcNode" presStyleLbl="node1" presStyleIdx="0" presStyleCnt="4"/>
      <dgm:spPr/>
    </dgm:pt>
    <dgm:pt modelId="{A73EB44A-EB63-4440-8974-D9C7E6EFC5CB}" type="pres">
      <dgm:prSet presAssocID="{6A3A1BD1-8D1A-4650-9757-BE5CE925ADE5}" presName="conn" presStyleLbl="parChTrans1D2" presStyleIdx="0" presStyleCnt="1"/>
      <dgm:spPr/>
    </dgm:pt>
    <dgm:pt modelId="{83BE61C0-1249-4C3D-9CE0-35FE9437C4C2}" type="pres">
      <dgm:prSet presAssocID="{6A3A1BD1-8D1A-4650-9757-BE5CE925ADE5}" presName="extraNode" presStyleLbl="node1" presStyleIdx="0" presStyleCnt="4"/>
      <dgm:spPr/>
    </dgm:pt>
    <dgm:pt modelId="{6F394548-1DC8-4110-A04A-D5E996AF6649}" type="pres">
      <dgm:prSet presAssocID="{6A3A1BD1-8D1A-4650-9757-BE5CE925ADE5}" presName="dstNode" presStyleLbl="node1" presStyleIdx="0" presStyleCnt="4"/>
      <dgm:spPr/>
    </dgm:pt>
    <dgm:pt modelId="{32C34053-8714-4D52-AD19-07BA080AF929}" type="pres">
      <dgm:prSet presAssocID="{462CEC68-3514-4CC1-8AF6-CC5882B1AEDD}" presName="text_1" presStyleLbl="node1" presStyleIdx="0" presStyleCnt="4">
        <dgm:presLayoutVars>
          <dgm:bulletEnabled val="1"/>
        </dgm:presLayoutVars>
      </dgm:prSet>
      <dgm:spPr/>
    </dgm:pt>
    <dgm:pt modelId="{7EB5F64E-B62F-41E9-856F-94C89296580D}" type="pres">
      <dgm:prSet presAssocID="{462CEC68-3514-4CC1-8AF6-CC5882B1AEDD}" presName="accent_1" presStyleCnt="0"/>
      <dgm:spPr/>
    </dgm:pt>
    <dgm:pt modelId="{A6FC3AB4-0487-4552-AE99-1E7B89A3B778}" type="pres">
      <dgm:prSet presAssocID="{462CEC68-3514-4CC1-8AF6-CC5882B1AEDD}" presName="accentRepeatNode" presStyleLbl="solidFgAcc1" presStyleIdx="0" presStyleCnt="4"/>
      <dgm:spPr>
        <a:ln>
          <a:solidFill>
            <a:srgbClr val="C6B18D"/>
          </a:solidFill>
        </a:ln>
      </dgm:spPr>
    </dgm:pt>
    <dgm:pt modelId="{1C757C86-162E-4AC7-8FB4-66FD4565E246}" type="pres">
      <dgm:prSet presAssocID="{E31FEA84-41BF-45B8-9394-F48209AD2105}" presName="text_2" presStyleLbl="node1" presStyleIdx="1" presStyleCnt="4">
        <dgm:presLayoutVars>
          <dgm:bulletEnabled val="1"/>
        </dgm:presLayoutVars>
      </dgm:prSet>
      <dgm:spPr/>
    </dgm:pt>
    <dgm:pt modelId="{D91D257A-5674-4865-92E1-08F45D2F8C42}" type="pres">
      <dgm:prSet presAssocID="{E31FEA84-41BF-45B8-9394-F48209AD2105}" presName="accent_2" presStyleCnt="0"/>
      <dgm:spPr/>
    </dgm:pt>
    <dgm:pt modelId="{157F39E4-CA56-403B-B21B-E0AF1EE9C741}" type="pres">
      <dgm:prSet presAssocID="{E31FEA84-41BF-45B8-9394-F48209AD2105}" presName="accentRepeatNode" presStyleLbl="solidFgAcc1" presStyleIdx="1" presStyleCnt="4"/>
      <dgm:spPr>
        <a:ln>
          <a:solidFill>
            <a:srgbClr val="9FD1D4"/>
          </a:solidFill>
        </a:ln>
      </dgm:spPr>
    </dgm:pt>
    <dgm:pt modelId="{37BFF64E-F87B-49C5-8B64-104BE8589D9F}" type="pres">
      <dgm:prSet presAssocID="{E6578680-A635-4622-803C-25E58FBCEA00}" presName="text_3" presStyleLbl="node1" presStyleIdx="2" presStyleCnt="4">
        <dgm:presLayoutVars>
          <dgm:bulletEnabled val="1"/>
        </dgm:presLayoutVars>
      </dgm:prSet>
      <dgm:spPr/>
    </dgm:pt>
    <dgm:pt modelId="{023CB6F2-FABD-436D-BD2C-8DDABFA4D3C8}" type="pres">
      <dgm:prSet presAssocID="{E6578680-A635-4622-803C-25E58FBCEA00}" presName="accent_3" presStyleCnt="0"/>
      <dgm:spPr/>
    </dgm:pt>
    <dgm:pt modelId="{960E2595-376E-4343-998F-FE38BEA66D7C}" type="pres">
      <dgm:prSet presAssocID="{E6578680-A635-4622-803C-25E58FBCEA00}" presName="accentRepeatNode" presStyleLbl="solidFgAcc1" presStyleIdx="2" presStyleCnt="4"/>
      <dgm:spPr>
        <a:ln>
          <a:solidFill>
            <a:srgbClr val="AFD476"/>
          </a:solidFill>
        </a:ln>
      </dgm:spPr>
    </dgm:pt>
    <dgm:pt modelId="{191399E8-D0E9-4B2E-8378-503F0F3A2596}" type="pres">
      <dgm:prSet presAssocID="{C620B27C-481F-4C78-96F5-AC974A4E3040}" presName="text_4" presStyleLbl="node1" presStyleIdx="3" presStyleCnt="4">
        <dgm:presLayoutVars>
          <dgm:bulletEnabled val="1"/>
        </dgm:presLayoutVars>
      </dgm:prSet>
      <dgm:spPr/>
    </dgm:pt>
    <dgm:pt modelId="{169B4B7B-0E52-4350-8DD3-EEDC5C972CC4}" type="pres">
      <dgm:prSet presAssocID="{C620B27C-481F-4C78-96F5-AC974A4E3040}" presName="accent_4" presStyleCnt="0"/>
      <dgm:spPr/>
    </dgm:pt>
    <dgm:pt modelId="{A06341B8-4C9D-4C3D-A012-BB55ED79898D}" type="pres">
      <dgm:prSet presAssocID="{C620B27C-481F-4C78-96F5-AC974A4E3040}" presName="accentRepeatNode" presStyleLbl="solidFgAcc1" presStyleIdx="3" presStyleCnt="4"/>
      <dgm:spPr>
        <a:ln>
          <a:solidFill>
            <a:srgbClr val="65A050"/>
          </a:solidFill>
        </a:ln>
      </dgm:spPr>
    </dgm:pt>
  </dgm:ptLst>
  <dgm:cxnLst>
    <dgm:cxn modelId="{40C54410-B883-44E8-A7C4-AD595FBE88EF}" type="presOf" srcId="{71339993-67EF-4061-8640-B4CAC81C59CF}" destId="{A73EB44A-EB63-4440-8974-D9C7E6EFC5CB}" srcOrd="0" destOrd="0" presId="urn:microsoft.com/office/officeart/2008/layout/VerticalCurvedList"/>
    <dgm:cxn modelId="{A9CE8D30-B28A-43C9-A6CC-641BB82865F3}" type="presOf" srcId="{462CEC68-3514-4CC1-8AF6-CC5882B1AEDD}" destId="{32C34053-8714-4D52-AD19-07BA080AF929}" srcOrd="0" destOrd="0" presId="urn:microsoft.com/office/officeart/2008/layout/VerticalCurvedList"/>
    <dgm:cxn modelId="{A164C03E-B6E1-40DE-84D3-FB33769F96E9}" type="presOf" srcId="{E31FEA84-41BF-45B8-9394-F48209AD2105}" destId="{1C757C86-162E-4AC7-8FB4-66FD4565E246}" srcOrd="0" destOrd="0" presId="urn:microsoft.com/office/officeart/2008/layout/VerticalCurvedList"/>
    <dgm:cxn modelId="{549BC76D-34FD-40F8-A5A6-0D13D62A62D3}" type="presOf" srcId="{C620B27C-481F-4C78-96F5-AC974A4E3040}" destId="{191399E8-D0E9-4B2E-8378-503F0F3A2596}" srcOrd="0" destOrd="0" presId="urn:microsoft.com/office/officeart/2008/layout/VerticalCurvedList"/>
    <dgm:cxn modelId="{52DF6EA0-74DE-4A87-B78A-537FD2A4091C}" srcId="{6A3A1BD1-8D1A-4650-9757-BE5CE925ADE5}" destId="{E6578680-A635-4622-803C-25E58FBCEA00}" srcOrd="2" destOrd="0" parTransId="{0E1E28F4-4BEC-4C9D-A1BB-0FBBEC28EBA2}" sibTransId="{3D8EDFB1-5900-4815-9A2E-F9EB50AF998A}"/>
    <dgm:cxn modelId="{9AE68FA1-9775-46ED-81D7-EF6BAB2B5E96}" srcId="{6A3A1BD1-8D1A-4650-9757-BE5CE925ADE5}" destId="{E31FEA84-41BF-45B8-9394-F48209AD2105}" srcOrd="1" destOrd="0" parTransId="{B273BFE6-7B89-4E8D-B8CE-8DD3E31E12C0}" sibTransId="{2D6ED387-9489-45D5-BEA9-2713C7C5B6DB}"/>
    <dgm:cxn modelId="{53E378A2-CED6-4A6F-BE39-174D67F1B7D2}" srcId="{6A3A1BD1-8D1A-4650-9757-BE5CE925ADE5}" destId="{C620B27C-481F-4C78-96F5-AC974A4E3040}" srcOrd="3" destOrd="0" parTransId="{C2581716-CD2B-4BD3-BDE9-F3095A3B8A6F}" sibTransId="{373E5356-C5FB-4DE2-AF1E-253A1B70835D}"/>
    <dgm:cxn modelId="{FB7254D5-FEA0-48BB-AD05-C8E7EA8C071A}" type="presOf" srcId="{E6578680-A635-4622-803C-25E58FBCEA00}" destId="{37BFF64E-F87B-49C5-8B64-104BE8589D9F}" srcOrd="0" destOrd="0" presId="urn:microsoft.com/office/officeart/2008/layout/VerticalCurvedList"/>
    <dgm:cxn modelId="{486D4FDB-4F94-4ABD-925D-66B7F2C43A0A}" srcId="{6A3A1BD1-8D1A-4650-9757-BE5CE925ADE5}" destId="{462CEC68-3514-4CC1-8AF6-CC5882B1AEDD}" srcOrd="0" destOrd="0" parTransId="{AEBBFACB-074E-49CC-82D3-A438EE90E1A0}" sibTransId="{71339993-67EF-4061-8640-B4CAC81C59CF}"/>
    <dgm:cxn modelId="{173D02E8-0DFF-41F6-8520-11C6A6D1F636}" type="presOf" srcId="{6A3A1BD1-8D1A-4650-9757-BE5CE925ADE5}" destId="{AA81A870-1634-44B5-BD2F-406E1C518326}" srcOrd="0" destOrd="0" presId="urn:microsoft.com/office/officeart/2008/layout/VerticalCurvedList"/>
    <dgm:cxn modelId="{A028FF81-CFB2-4E13-A91C-C82329BD7918}" type="presParOf" srcId="{AA81A870-1634-44B5-BD2F-406E1C518326}" destId="{D4AD6ACE-B510-47C8-A00A-E1853EDE4C00}" srcOrd="0" destOrd="0" presId="urn:microsoft.com/office/officeart/2008/layout/VerticalCurvedList"/>
    <dgm:cxn modelId="{8266AE33-B4F8-4565-A63E-C6FC1C19A887}" type="presParOf" srcId="{D4AD6ACE-B510-47C8-A00A-E1853EDE4C00}" destId="{530E84C3-D426-4E67-84DF-776A886F431C}" srcOrd="0" destOrd="0" presId="urn:microsoft.com/office/officeart/2008/layout/VerticalCurvedList"/>
    <dgm:cxn modelId="{3FC8F26D-1CCF-427D-9501-456756F515F7}" type="presParOf" srcId="{530E84C3-D426-4E67-84DF-776A886F431C}" destId="{29B161D7-0EBB-421C-BE0D-7197DA20C2A7}" srcOrd="0" destOrd="0" presId="urn:microsoft.com/office/officeart/2008/layout/VerticalCurvedList"/>
    <dgm:cxn modelId="{90BAE6CB-487D-4AD4-9A04-181FC011996B}" type="presParOf" srcId="{530E84C3-D426-4E67-84DF-776A886F431C}" destId="{A73EB44A-EB63-4440-8974-D9C7E6EFC5CB}" srcOrd="1" destOrd="0" presId="urn:microsoft.com/office/officeart/2008/layout/VerticalCurvedList"/>
    <dgm:cxn modelId="{A98D4DA7-9DA9-4873-89FC-7C0205F6FA1B}" type="presParOf" srcId="{530E84C3-D426-4E67-84DF-776A886F431C}" destId="{83BE61C0-1249-4C3D-9CE0-35FE9437C4C2}" srcOrd="2" destOrd="0" presId="urn:microsoft.com/office/officeart/2008/layout/VerticalCurvedList"/>
    <dgm:cxn modelId="{46328BA7-DE43-4469-97DF-53620148E3DD}" type="presParOf" srcId="{530E84C3-D426-4E67-84DF-776A886F431C}" destId="{6F394548-1DC8-4110-A04A-D5E996AF6649}" srcOrd="3" destOrd="0" presId="urn:microsoft.com/office/officeart/2008/layout/VerticalCurvedList"/>
    <dgm:cxn modelId="{852A574E-948D-4F64-A4C5-47EBFC4F858F}" type="presParOf" srcId="{D4AD6ACE-B510-47C8-A00A-E1853EDE4C00}" destId="{32C34053-8714-4D52-AD19-07BA080AF929}" srcOrd="1" destOrd="0" presId="urn:microsoft.com/office/officeart/2008/layout/VerticalCurvedList"/>
    <dgm:cxn modelId="{E792BBFC-20DC-44B4-87EA-AF702A69D115}" type="presParOf" srcId="{D4AD6ACE-B510-47C8-A00A-E1853EDE4C00}" destId="{7EB5F64E-B62F-41E9-856F-94C89296580D}" srcOrd="2" destOrd="0" presId="urn:microsoft.com/office/officeart/2008/layout/VerticalCurvedList"/>
    <dgm:cxn modelId="{A3A61C74-E4C4-4F7B-BE9B-6AC1081D62B2}" type="presParOf" srcId="{7EB5F64E-B62F-41E9-856F-94C89296580D}" destId="{A6FC3AB4-0487-4552-AE99-1E7B89A3B778}" srcOrd="0" destOrd="0" presId="urn:microsoft.com/office/officeart/2008/layout/VerticalCurvedList"/>
    <dgm:cxn modelId="{8EC03688-FACB-458F-81F8-42FEB9BF7AC4}" type="presParOf" srcId="{D4AD6ACE-B510-47C8-A00A-E1853EDE4C00}" destId="{1C757C86-162E-4AC7-8FB4-66FD4565E246}" srcOrd="3" destOrd="0" presId="urn:microsoft.com/office/officeart/2008/layout/VerticalCurvedList"/>
    <dgm:cxn modelId="{59631DA9-2119-4651-94A1-356D2C209012}" type="presParOf" srcId="{D4AD6ACE-B510-47C8-A00A-E1853EDE4C00}" destId="{D91D257A-5674-4865-92E1-08F45D2F8C42}" srcOrd="4" destOrd="0" presId="urn:microsoft.com/office/officeart/2008/layout/VerticalCurvedList"/>
    <dgm:cxn modelId="{C3FB9F0D-10B1-45B8-AB30-38ACCDBA96DE}" type="presParOf" srcId="{D91D257A-5674-4865-92E1-08F45D2F8C42}" destId="{157F39E4-CA56-403B-B21B-E0AF1EE9C741}" srcOrd="0" destOrd="0" presId="urn:microsoft.com/office/officeart/2008/layout/VerticalCurvedList"/>
    <dgm:cxn modelId="{8D68127F-234A-4A3A-9D63-5877EDED912F}" type="presParOf" srcId="{D4AD6ACE-B510-47C8-A00A-E1853EDE4C00}" destId="{37BFF64E-F87B-49C5-8B64-104BE8589D9F}" srcOrd="5" destOrd="0" presId="urn:microsoft.com/office/officeart/2008/layout/VerticalCurvedList"/>
    <dgm:cxn modelId="{8B1AD8AD-EC99-4F1A-A490-9029D4F6E819}" type="presParOf" srcId="{D4AD6ACE-B510-47C8-A00A-E1853EDE4C00}" destId="{023CB6F2-FABD-436D-BD2C-8DDABFA4D3C8}" srcOrd="6" destOrd="0" presId="urn:microsoft.com/office/officeart/2008/layout/VerticalCurvedList"/>
    <dgm:cxn modelId="{4BD1AC39-4D6A-4ACD-BC90-0CC009730552}" type="presParOf" srcId="{023CB6F2-FABD-436D-BD2C-8DDABFA4D3C8}" destId="{960E2595-376E-4343-998F-FE38BEA66D7C}" srcOrd="0" destOrd="0" presId="urn:microsoft.com/office/officeart/2008/layout/VerticalCurvedList"/>
    <dgm:cxn modelId="{2636C9BB-27EF-4924-BDD3-FD465C195340}" type="presParOf" srcId="{D4AD6ACE-B510-47C8-A00A-E1853EDE4C00}" destId="{191399E8-D0E9-4B2E-8378-503F0F3A2596}" srcOrd="7" destOrd="0" presId="urn:microsoft.com/office/officeart/2008/layout/VerticalCurvedList"/>
    <dgm:cxn modelId="{E8441566-829D-4600-8488-3345ECC94069}" type="presParOf" srcId="{D4AD6ACE-B510-47C8-A00A-E1853EDE4C00}" destId="{169B4B7B-0E52-4350-8DD3-EEDC5C972CC4}" srcOrd="8" destOrd="0" presId="urn:microsoft.com/office/officeart/2008/layout/VerticalCurvedList"/>
    <dgm:cxn modelId="{A5A9A791-A815-4092-8FA7-DCE8AF3D4712}" type="presParOf" srcId="{169B4B7B-0E52-4350-8DD3-EEDC5C972CC4}" destId="{A06341B8-4C9D-4C3D-A012-BB55ED7989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A1BD1-8D1A-4650-9757-BE5CE925AD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2CEC68-3514-4CC1-8AF6-CC5882B1AEDD}">
      <dgm:prSet phldrT="[Text]"/>
      <dgm:spPr>
        <a:solidFill>
          <a:srgbClr val="C6B18D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Strategy to manage all packaging in California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71339993-67EF-4061-8640-B4CAC81C59CF}" type="sibTrans" cxnId="{486D4FDB-4F94-4ABD-925D-66B7F2C43A0A}">
      <dgm:prSet/>
      <dgm:spPr>
        <a:solidFill>
          <a:srgbClr val="65A050"/>
        </a:solidFill>
        <a:ln>
          <a:solidFill>
            <a:srgbClr val="65A050"/>
          </a:solidFill>
        </a:ln>
      </dgm:spPr>
      <dgm:t>
        <a:bodyPr/>
        <a:lstStyle/>
        <a:p>
          <a:endParaRPr lang="en-US"/>
        </a:p>
      </dgm:t>
    </dgm:pt>
    <dgm:pt modelId="{AEBBFACB-074E-49CC-82D3-A438EE90E1A0}" type="parTrans" cxnId="{486D4FDB-4F94-4ABD-925D-66B7F2C43A0A}">
      <dgm:prSet/>
      <dgm:spPr/>
      <dgm:t>
        <a:bodyPr/>
        <a:lstStyle/>
        <a:p>
          <a:endParaRPr lang="en-US"/>
        </a:p>
      </dgm:t>
    </dgm:pt>
    <dgm:pt modelId="{E31FEA84-41BF-45B8-9394-F48209AD2105}">
      <dgm:prSet phldrT="[Text]"/>
      <dgm:spPr>
        <a:solidFill>
          <a:srgbClr val="9FD1D4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Includes enforceable metrics and goals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2D6ED387-9489-45D5-BEA9-2713C7C5B6DB}" type="sibTrans" cxnId="{9AE68FA1-9775-46ED-81D7-EF6BAB2B5E96}">
      <dgm:prSet/>
      <dgm:spPr/>
      <dgm:t>
        <a:bodyPr/>
        <a:lstStyle/>
        <a:p>
          <a:endParaRPr lang="en-US"/>
        </a:p>
      </dgm:t>
    </dgm:pt>
    <dgm:pt modelId="{B273BFE6-7B89-4E8D-B8CE-8DD3E31E12C0}" type="parTrans" cxnId="{9AE68FA1-9775-46ED-81D7-EF6BAB2B5E96}">
      <dgm:prSet/>
      <dgm:spPr/>
      <dgm:t>
        <a:bodyPr/>
        <a:lstStyle/>
        <a:p>
          <a:endParaRPr lang="en-US"/>
        </a:p>
      </dgm:t>
    </dgm:pt>
    <dgm:pt modelId="{E6578680-A635-4622-803C-25E58FBCEA00}">
      <dgm:prSet phldrT="[Text]"/>
      <dgm:spPr>
        <a:solidFill>
          <a:srgbClr val="AFD476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Manage significant amounts of packaging currently going into landfills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3D8EDFB1-5900-4815-9A2E-F9EB50AF998A}" type="sibTrans" cxnId="{52DF6EA0-74DE-4A87-B78A-537FD2A4091C}">
      <dgm:prSet/>
      <dgm:spPr/>
      <dgm:t>
        <a:bodyPr/>
        <a:lstStyle/>
        <a:p>
          <a:endParaRPr lang="en-US"/>
        </a:p>
      </dgm:t>
    </dgm:pt>
    <dgm:pt modelId="{0E1E28F4-4BEC-4C9D-A1BB-0FBBEC28EBA2}" type="parTrans" cxnId="{52DF6EA0-74DE-4A87-B78A-537FD2A4091C}">
      <dgm:prSet/>
      <dgm:spPr/>
      <dgm:t>
        <a:bodyPr/>
        <a:lstStyle/>
        <a:p>
          <a:endParaRPr lang="en-US"/>
        </a:p>
      </dgm:t>
    </dgm:pt>
    <dgm:pt modelId="{C620B27C-481F-4C78-96F5-AC974A4E3040}">
      <dgm:prSet phldrT="[Text]"/>
      <dgm:spPr>
        <a:solidFill>
          <a:srgbClr val="65A05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+mn-lt"/>
              <a:cs typeface="Calibri Light" panose="020F0302020204030204" pitchFamily="34" charset="0"/>
            </a:rPr>
            <a:t>Authority to identify priority packaging products and implement appropriate tools</a:t>
          </a:r>
          <a:endParaRPr lang="en-US" b="1" dirty="0">
            <a:solidFill>
              <a:schemeClr val="bg1"/>
            </a:solidFill>
            <a:latin typeface="+mn-lt"/>
          </a:endParaRPr>
        </a:p>
      </dgm:t>
    </dgm:pt>
    <dgm:pt modelId="{373E5356-C5FB-4DE2-AF1E-253A1B70835D}" type="sibTrans" cxnId="{53E378A2-CED6-4A6F-BE39-174D67F1B7D2}">
      <dgm:prSet/>
      <dgm:spPr/>
      <dgm:t>
        <a:bodyPr/>
        <a:lstStyle/>
        <a:p>
          <a:endParaRPr lang="en-US"/>
        </a:p>
      </dgm:t>
    </dgm:pt>
    <dgm:pt modelId="{C2581716-CD2B-4BD3-BDE9-F3095A3B8A6F}" type="parTrans" cxnId="{53E378A2-CED6-4A6F-BE39-174D67F1B7D2}">
      <dgm:prSet/>
      <dgm:spPr/>
      <dgm:t>
        <a:bodyPr/>
        <a:lstStyle/>
        <a:p>
          <a:endParaRPr lang="en-US"/>
        </a:p>
      </dgm:t>
    </dgm:pt>
    <dgm:pt modelId="{AA81A870-1634-44B5-BD2F-406E1C518326}" type="pres">
      <dgm:prSet presAssocID="{6A3A1BD1-8D1A-4650-9757-BE5CE925ADE5}" presName="Name0" presStyleCnt="0">
        <dgm:presLayoutVars>
          <dgm:chMax val="7"/>
          <dgm:chPref val="7"/>
          <dgm:dir/>
        </dgm:presLayoutVars>
      </dgm:prSet>
      <dgm:spPr/>
    </dgm:pt>
    <dgm:pt modelId="{D4AD6ACE-B510-47C8-A00A-E1853EDE4C00}" type="pres">
      <dgm:prSet presAssocID="{6A3A1BD1-8D1A-4650-9757-BE5CE925ADE5}" presName="Name1" presStyleCnt="0"/>
      <dgm:spPr/>
    </dgm:pt>
    <dgm:pt modelId="{530E84C3-D426-4E67-84DF-776A886F431C}" type="pres">
      <dgm:prSet presAssocID="{6A3A1BD1-8D1A-4650-9757-BE5CE925ADE5}" presName="cycle" presStyleCnt="0"/>
      <dgm:spPr/>
    </dgm:pt>
    <dgm:pt modelId="{29B161D7-0EBB-421C-BE0D-7197DA20C2A7}" type="pres">
      <dgm:prSet presAssocID="{6A3A1BD1-8D1A-4650-9757-BE5CE925ADE5}" presName="srcNode" presStyleLbl="node1" presStyleIdx="0" presStyleCnt="4"/>
      <dgm:spPr/>
    </dgm:pt>
    <dgm:pt modelId="{A73EB44A-EB63-4440-8974-D9C7E6EFC5CB}" type="pres">
      <dgm:prSet presAssocID="{6A3A1BD1-8D1A-4650-9757-BE5CE925ADE5}" presName="conn" presStyleLbl="parChTrans1D2" presStyleIdx="0" presStyleCnt="1"/>
      <dgm:spPr/>
    </dgm:pt>
    <dgm:pt modelId="{83BE61C0-1249-4C3D-9CE0-35FE9437C4C2}" type="pres">
      <dgm:prSet presAssocID="{6A3A1BD1-8D1A-4650-9757-BE5CE925ADE5}" presName="extraNode" presStyleLbl="node1" presStyleIdx="0" presStyleCnt="4"/>
      <dgm:spPr/>
    </dgm:pt>
    <dgm:pt modelId="{6F394548-1DC8-4110-A04A-D5E996AF6649}" type="pres">
      <dgm:prSet presAssocID="{6A3A1BD1-8D1A-4650-9757-BE5CE925ADE5}" presName="dstNode" presStyleLbl="node1" presStyleIdx="0" presStyleCnt="4"/>
      <dgm:spPr/>
    </dgm:pt>
    <dgm:pt modelId="{32C34053-8714-4D52-AD19-07BA080AF929}" type="pres">
      <dgm:prSet presAssocID="{462CEC68-3514-4CC1-8AF6-CC5882B1AEDD}" presName="text_1" presStyleLbl="node1" presStyleIdx="0" presStyleCnt="4">
        <dgm:presLayoutVars>
          <dgm:bulletEnabled val="1"/>
        </dgm:presLayoutVars>
      </dgm:prSet>
      <dgm:spPr/>
    </dgm:pt>
    <dgm:pt modelId="{7EB5F64E-B62F-41E9-856F-94C89296580D}" type="pres">
      <dgm:prSet presAssocID="{462CEC68-3514-4CC1-8AF6-CC5882B1AEDD}" presName="accent_1" presStyleCnt="0"/>
      <dgm:spPr/>
    </dgm:pt>
    <dgm:pt modelId="{A6FC3AB4-0487-4552-AE99-1E7B89A3B778}" type="pres">
      <dgm:prSet presAssocID="{462CEC68-3514-4CC1-8AF6-CC5882B1AEDD}" presName="accentRepeatNode" presStyleLbl="solidFgAcc1" presStyleIdx="0" presStyleCnt="4"/>
      <dgm:spPr>
        <a:ln>
          <a:solidFill>
            <a:srgbClr val="C6B18D"/>
          </a:solidFill>
        </a:ln>
      </dgm:spPr>
    </dgm:pt>
    <dgm:pt modelId="{1C757C86-162E-4AC7-8FB4-66FD4565E246}" type="pres">
      <dgm:prSet presAssocID="{E31FEA84-41BF-45B8-9394-F48209AD2105}" presName="text_2" presStyleLbl="node1" presStyleIdx="1" presStyleCnt="4">
        <dgm:presLayoutVars>
          <dgm:bulletEnabled val="1"/>
        </dgm:presLayoutVars>
      </dgm:prSet>
      <dgm:spPr/>
    </dgm:pt>
    <dgm:pt modelId="{D91D257A-5674-4865-92E1-08F45D2F8C42}" type="pres">
      <dgm:prSet presAssocID="{E31FEA84-41BF-45B8-9394-F48209AD2105}" presName="accent_2" presStyleCnt="0"/>
      <dgm:spPr/>
    </dgm:pt>
    <dgm:pt modelId="{157F39E4-CA56-403B-B21B-E0AF1EE9C741}" type="pres">
      <dgm:prSet presAssocID="{E31FEA84-41BF-45B8-9394-F48209AD2105}" presName="accentRepeatNode" presStyleLbl="solidFgAcc1" presStyleIdx="1" presStyleCnt="4"/>
      <dgm:spPr>
        <a:ln>
          <a:solidFill>
            <a:srgbClr val="9FD1D4"/>
          </a:solidFill>
        </a:ln>
      </dgm:spPr>
    </dgm:pt>
    <dgm:pt modelId="{37BFF64E-F87B-49C5-8B64-104BE8589D9F}" type="pres">
      <dgm:prSet presAssocID="{E6578680-A635-4622-803C-25E58FBCEA00}" presName="text_3" presStyleLbl="node1" presStyleIdx="2" presStyleCnt="4">
        <dgm:presLayoutVars>
          <dgm:bulletEnabled val="1"/>
        </dgm:presLayoutVars>
      </dgm:prSet>
      <dgm:spPr/>
    </dgm:pt>
    <dgm:pt modelId="{023CB6F2-FABD-436D-BD2C-8DDABFA4D3C8}" type="pres">
      <dgm:prSet presAssocID="{E6578680-A635-4622-803C-25E58FBCEA00}" presName="accent_3" presStyleCnt="0"/>
      <dgm:spPr/>
    </dgm:pt>
    <dgm:pt modelId="{960E2595-376E-4343-998F-FE38BEA66D7C}" type="pres">
      <dgm:prSet presAssocID="{E6578680-A635-4622-803C-25E58FBCEA00}" presName="accentRepeatNode" presStyleLbl="solidFgAcc1" presStyleIdx="2" presStyleCnt="4"/>
      <dgm:spPr>
        <a:ln>
          <a:solidFill>
            <a:srgbClr val="AFD476"/>
          </a:solidFill>
        </a:ln>
      </dgm:spPr>
    </dgm:pt>
    <dgm:pt modelId="{191399E8-D0E9-4B2E-8378-503F0F3A2596}" type="pres">
      <dgm:prSet presAssocID="{C620B27C-481F-4C78-96F5-AC974A4E3040}" presName="text_4" presStyleLbl="node1" presStyleIdx="3" presStyleCnt="4">
        <dgm:presLayoutVars>
          <dgm:bulletEnabled val="1"/>
        </dgm:presLayoutVars>
      </dgm:prSet>
      <dgm:spPr/>
    </dgm:pt>
    <dgm:pt modelId="{169B4B7B-0E52-4350-8DD3-EEDC5C972CC4}" type="pres">
      <dgm:prSet presAssocID="{C620B27C-481F-4C78-96F5-AC974A4E3040}" presName="accent_4" presStyleCnt="0"/>
      <dgm:spPr/>
    </dgm:pt>
    <dgm:pt modelId="{A06341B8-4C9D-4C3D-A012-BB55ED79898D}" type="pres">
      <dgm:prSet presAssocID="{C620B27C-481F-4C78-96F5-AC974A4E3040}" presName="accentRepeatNode" presStyleLbl="solidFgAcc1" presStyleIdx="3" presStyleCnt="4"/>
      <dgm:spPr>
        <a:ln>
          <a:solidFill>
            <a:srgbClr val="65A050"/>
          </a:solidFill>
        </a:ln>
      </dgm:spPr>
    </dgm:pt>
  </dgm:ptLst>
  <dgm:cxnLst>
    <dgm:cxn modelId="{40C54410-B883-44E8-A7C4-AD595FBE88EF}" type="presOf" srcId="{71339993-67EF-4061-8640-B4CAC81C59CF}" destId="{A73EB44A-EB63-4440-8974-D9C7E6EFC5CB}" srcOrd="0" destOrd="0" presId="urn:microsoft.com/office/officeart/2008/layout/VerticalCurvedList"/>
    <dgm:cxn modelId="{A9CE8D30-B28A-43C9-A6CC-641BB82865F3}" type="presOf" srcId="{462CEC68-3514-4CC1-8AF6-CC5882B1AEDD}" destId="{32C34053-8714-4D52-AD19-07BA080AF929}" srcOrd="0" destOrd="0" presId="urn:microsoft.com/office/officeart/2008/layout/VerticalCurvedList"/>
    <dgm:cxn modelId="{A164C03E-B6E1-40DE-84D3-FB33769F96E9}" type="presOf" srcId="{E31FEA84-41BF-45B8-9394-F48209AD2105}" destId="{1C757C86-162E-4AC7-8FB4-66FD4565E246}" srcOrd="0" destOrd="0" presId="urn:microsoft.com/office/officeart/2008/layout/VerticalCurvedList"/>
    <dgm:cxn modelId="{549BC76D-34FD-40F8-A5A6-0D13D62A62D3}" type="presOf" srcId="{C620B27C-481F-4C78-96F5-AC974A4E3040}" destId="{191399E8-D0E9-4B2E-8378-503F0F3A2596}" srcOrd="0" destOrd="0" presId="urn:microsoft.com/office/officeart/2008/layout/VerticalCurvedList"/>
    <dgm:cxn modelId="{52DF6EA0-74DE-4A87-B78A-537FD2A4091C}" srcId="{6A3A1BD1-8D1A-4650-9757-BE5CE925ADE5}" destId="{E6578680-A635-4622-803C-25E58FBCEA00}" srcOrd="2" destOrd="0" parTransId="{0E1E28F4-4BEC-4C9D-A1BB-0FBBEC28EBA2}" sibTransId="{3D8EDFB1-5900-4815-9A2E-F9EB50AF998A}"/>
    <dgm:cxn modelId="{9AE68FA1-9775-46ED-81D7-EF6BAB2B5E96}" srcId="{6A3A1BD1-8D1A-4650-9757-BE5CE925ADE5}" destId="{E31FEA84-41BF-45B8-9394-F48209AD2105}" srcOrd="1" destOrd="0" parTransId="{B273BFE6-7B89-4E8D-B8CE-8DD3E31E12C0}" sibTransId="{2D6ED387-9489-45D5-BEA9-2713C7C5B6DB}"/>
    <dgm:cxn modelId="{53E378A2-CED6-4A6F-BE39-174D67F1B7D2}" srcId="{6A3A1BD1-8D1A-4650-9757-BE5CE925ADE5}" destId="{C620B27C-481F-4C78-96F5-AC974A4E3040}" srcOrd="3" destOrd="0" parTransId="{C2581716-CD2B-4BD3-BDE9-F3095A3B8A6F}" sibTransId="{373E5356-C5FB-4DE2-AF1E-253A1B70835D}"/>
    <dgm:cxn modelId="{FB7254D5-FEA0-48BB-AD05-C8E7EA8C071A}" type="presOf" srcId="{E6578680-A635-4622-803C-25E58FBCEA00}" destId="{37BFF64E-F87B-49C5-8B64-104BE8589D9F}" srcOrd="0" destOrd="0" presId="urn:microsoft.com/office/officeart/2008/layout/VerticalCurvedList"/>
    <dgm:cxn modelId="{486D4FDB-4F94-4ABD-925D-66B7F2C43A0A}" srcId="{6A3A1BD1-8D1A-4650-9757-BE5CE925ADE5}" destId="{462CEC68-3514-4CC1-8AF6-CC5882B1AEDD}" srcOrd="0" destOrd="0" parTransId="{AEBBFACB-074E-49CC-82D3-A438EE90E1A0}" sibTransId="{71339993-67EF-4061-8640-B4CAC81C59CF}"/>
    <dgm:cxn modelId="{173D02E8-0DFF-41F6-8520-11C6A6D1F636}" type="presOf" srcId="{6A3A1BD1-8D1A-4650-9757-BE5CE925ADE5}" destId="{AA81A870-1634-44B5-BD2F-406E1C518326}" srcOrd="0" destOrd="0" presId="urn:microsoft.com/office/officeart/2008/layout/VerticalCurvedList"/>
    <dgm:cxn modelId="{A028FF81-CFB2-4E13-A91C-C82329BD7918}" type="presParOf" srcId="{AA81A870-1634-44B5-BD2F-406E1C518326}" destId="{D4AD6ACE-B510-47C8-A00A-E1853EDE4C00}" srcOrd="0" destOrd="0" presId="urn:microsoft.com/office/officeart/2008/layout/VerticalCurvedList"/>
    <dgm:cxn modelId="{8266AE33-B4F8-4565-A63E-C6FC1C19A887}" type="presParOf" srcId="{D4AD6ACE-B510-47C8-A00A-E1853EDE4C00}" destId="{530E84C3-D426-4E67-84DF-776A886F431C}" srcOrd="0" destOrd="0" presId="urn:microsoft.com/office/officeart/2008/layout/VerticalCurvedList"/>
    <dgm:cxn modelId="{3FC8F26D-1CCF-427D-9501-456756F515F7}" type="presParOf" srcId="{530E84C3-D426-4E67-84DF-776A886F431C}" destId="{29B161D7-0EBB-421C-BE0D-7197DA20C2A7}" srcOrd="0" destOrd="0" presId="urn:microsoft.com/office/officeart/2008/layout/VerticalCurvedList"/>
    <dgm:cxn modelId="{90BAE6CB-487D-4AD4-9A04-181FC011996B}" type="presParOf" srcId="{530E84C3-D426-4E67-84DF-776A886F431C}" destId="{A73EB44A-EB63-4440-8974-D9C7E6EFC5CB}" srcOrd="1" destOrd="0" presId="urn:microsoft.com/office/officeart/2008/layout/VerticalCurvedList"/>
    <dgm:cxn modelId="{A98D4DA7-9DA9-4873-89FC-7C0205F6FA1B}" type="presParOf" srcId="{530E84C3-D426-4E67-84DF-776A886F431C}" destId="{83BE61C0-1249-4C3D-9CE0-35FE9437C4C2}" srcOrd="2" destOrd="0" presId="urn:microsoft.com/office/officeart/2008/layout/VerticalCurvedList"/>
    <dgm:cxn modelId="{46328BA7-DE43-4469-97DF-53620148E3DD}" type="presParOf" srcId="{530E84C3-D426-4E67-84DF-776A886F431C}" destId="{6F394548-1DC8-4110-A04A-D5E996AF6649}" srcOrd="3" destOrd="0" presId="urn:microsoft.com/office/officeart/2008/layout/VerticalCurvedList"/>
    <dgm:cxn modelId="{852A574E-948D-4F64-A4C5-47EBFC4F858F}" type="presParOf" srcId="{D4AD6ACE-B510-47C8-A00A-E1853EDE4C00}" destId="{32C34053-8714-4D52-AD19-07BA080AF929}" srcOrd="1" destOrd="0" presId="urn:microsoft.com/office/officeart/2008/layout/VerticalCurvedList"/>
    <dgm:cxn modelId="{E792BBFC-20DC-44B4-87EA-AF702A69D115}" type="presParOf" srcId="{D4AD6ACE-B510-47C8-A00A-E1853EDE4C00}" destId="{7EB5F64E-B62F-41E9-856F-94C89296580D}" srcOrd="2" destOrd="0" presId="urn:microsoft.com/office/officeart/2008/layout/VerticalCurvedList"/>
    <dgm:cxn modelId="{A3A61C74-E4C4-4F7B-BE9B-6AC1081D62B2}" type="presParOf" srcId="{7EB5F64E-B62F-41E9-856F-94C89296580D}" destId="{A6FC3AB4-0487-4552-AE99-1E7B89A3B778}" srcOrd="0" destOrd="0" presId="urn:microsoft.com/office/officeart/2008/layout/VerticalCurvedList"/>
    <dgm:cxn modelId="{8EC03688-FACB-458F-81F8-42FEB9BF7AC4}" type="presParOf" srcId="{D4AD6ACE-B510-47C8-A00A-E1853EDE4C00}" destId="{1C757C86-162E-4AC7-8FB4-66FD4565E246}" srcOrd="3" destOrd="0" presId="urn:microsoft.com/office/officeart/2008/layout/VerticalCurvedList"/>
    <dgm:cxn modelId="{59631DA9-2119-4651-94A1-356D2C209012}" type="presParOf" srcId="{D4AD6ACE-B510-47C8-A00A-E1853EDE4C00}" destId="{D91D257A-5674-4865-92E1-08F45D2F8C42}" srcOrd="4" destOrd="0" presId="urn:microsoft.com/office/officeart/2008/layout/VerticalCurvedList"/>
    <dgm:cxn modelId="{C3FB9F0D-10B1-45B8-AB30-38ACCDBA96DE}" type="presParOf" srcId="{D91D257A-5674-4865-92E1-08F45D2F8C42}" destId="{157F39E4-CA56-403B-B21B-E0AF1EE9C741}" srcOrd="0" destOrd="0" presId="urn:microsoft.com/office/officeart/2008/layout/VerticalCurvedList"/>
    <dgm:cxn modelId="{8D68127F-234A-4A3A-9D63-5877EDED912F}" type="presParOf" srcId="{D4AD6ACE-B510-47C8-A00A-E1853EDE4C00}" destId="{37BFF64E-F87B-49C5-8B64-104BE8589D9F}" srcOrd="5" destOrd="0" presId="urn:microsoft.com/office/officeart/2008/layout/VerticalCurvedList"/>
    <dgm:cxn modelId="{8B1AD8AD-EC99-4F1A-A490-9029D4F6E819}" type="presParOf" srcId="{D4AD6ACE-B510-47C8-A00A-E1853EDE4C00}" destId="{023CB6F2-FABD-436D-BD2C-8DDABFA4D3C8}" srcOrd="6" destOrd="0" presId="urn:microsoft.com/office/officeart/2008/layout/VerticalCurvedList"/>
    <dgm:cxn modelId="{4BD1AC39-4D6A-4ACD-BC90-0CC009730552}" type="presParOf" srcId="{023CB6F2-FABD-436D-BD2C-8DDABFA4D3C8}" destId="{960E2595-376E-4343-998F-FE38BEA66D7C}" srcOrd="0" destOrd="0" presId="urn:microsoft.com/office/officeart/2008/layout/VerticalCurvedList"/>
    <dgm:cxn modelId="{2636C9BB-27EF-4924-BDD3-FD465C195340}" type="presParOf" srcId="{D4AD6ACE-B510-47C8-A00A-E1853EDE4C00}" destId="{191399E8-D0E9-4B2E-8378-503F0F3A2596}" srcOrd="7" destOrd="0" presId="urn:microsoft.com/office/officeart/2008/layout/VerticalCurvedList"/>
    <dgm:cxn modelId="{E8441566-829D-4600-8488-3345ECC94069}" type="presParOf" srcId="{D4AD6ACE-B510-47C8-A00A-E1853EDE4C00}" destId="{169B4B7B-0E52-4350-8DD3-EEDC5C972CC4}" srcOrd="8" destOrd="0" presId="urn:microsoft.com/office/officeart/2008/layout/VerticalCurvedList"/>
    <dgm:cxn modelId="{A5A9A791-A815-4092-8FA7-DCE8AF3D4712}" type="presParOf" srcId="{169B4B7B-0E52-4350-8DD3-EEDC5C972CC4}" destId="{A06341B8-4C9D-4C3D-A012-BB55ED7989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7CC45-8150-4D4B-B169-AD5AB648B4B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7930D-B3DA-4F42-AFA4-D4B62F34187D}">
      <dgm:prSet phldrT="[Text]"/>
      <dgm:spPr>
        <a:solidFill>
          <a:srgbClr val="C6B18D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Comprehensive and Flexible</a:t>
          </a:r>
        </a:p>
      </dgm:t>
    </dgm:pt>
    <dgm:pt modelId="{69320D65-B73B-45C6-860B-2FF75A3AB734}" type="parTrans" cxnId="{D2FDA9FE-A040-4211-B6A2-D6B02E8D6DAF}">
      <dgm:prSet/>
      <dgm:spPr/>
      <dgm:t>
        <a:bodyPr/>
        <a:lstStyle/>
        <a:p>
          <a:endParaRPr lang="en-US"/>
        </a:p>
      </dgm:t>
    </dgm:pt>
    <dgm:pt modelId="{84B07509-B5E5-4E18-A079-7299A64694BA}" type="sibTrans" cxnId="{D2FDA9FE-A040-4211-B6A2-D6B02E8D6DAF}">
      <dgm:prSet/>
      <dgm:spPr>
        <a:solidFill>
          <a:srgbClr val="355232"/>
        </a:solidFill>
        <a:ln>
          <a:solidFill>
            <a:srgbClr val="355232"/>
          </a:solidFill>
        </a:ln>
      </dgm:spPr>
      <dgm:t>
        <a:bodyPr/>
        <a:lstStyle/>
        <a:p>
          <a:endParaRPr lang="en-US"/>
        </a:p>
      </dgm:t>
    </dgm:pt>
    <dgm:pt modelId="{16F62465-1922-42F3-A191-16525D571AF6}">
      <dgm:prSet phldrT="[Text]"/>
      <dgm:spPr>
        <a:solidFill>
          <a:srgbClr val="9FD1D4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Consistent Process</a:t>
          </a:r>
        </a:p>
      </dgm:t>
    </dgm:pt>
    <dgm:pt modelId="{D021B9AB-BE81-45D2-92C3-0C501E76187E}" type="parTrans" cxnId="{C6BD6ED4-C3A5-4496-94C9-B3FDEAF416B7}">
      <dgm:prSet/>
      <dgm:spPr/>
      <dgm:t>
        <a:bodyPr/>
        <a:lstStyle/>
        <a:p>
          <a:endParaRPr lang="en-US"/>
        </a:p>
      </dgm:t>
    </dgm:pt>
    <dgm:pt modelId="{F7B0E0A6-1E04-4E63-9F37-E31D4E335811}" type="sibTrans" cxnId="{C6BD6ED4-C3A5-4496-94C9-B3FDEAF416B7}">
      <dgm:prSet/>
      <dgm:spPr/>
      <dgm:t>
        <a:bodyPr/>
        <a:lstStyle/>
        <a:p>
          <a:endParaRPr lang="en-US"/>
        </a:p>
      </dgm:t>
    </dgm:pt>
    <dgm:pt modelId="{B0A8B8AC-4102-486A-B2EE-7E2AFF21ECD7}">
      <dgm:prSet phldrT="[Text]"/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en-US" dirty="0"/>
            <a:t>Recognizes Prior Innovations</a:t>
          </a:r>
        </a:p>
      </dgm:t>
    </dgm:pt>
    <dgm:pt modelId="{68CE54C6-BD27-45BD-A8BD-65CA5F9D7823}" type="parTrans" cxnId="{A6E289F0-074D-431D-8D62-82192F6A6506}">
      <dgm:prSet/>
      <dgm:spPr/>
      <dgm:t>
        <a:bodyPr/>
        <a:lstStyle/>
        <a:p>
          <a:endParaRPr lang="en-US"/>
        </a:p>
      </dgm:t>
    </dgm:pt>
    <dgm:pt modelId="{536EFC4A-4325-4584-9F59-DC11F18DFA99}" type="sibTrans" cxnId="{A6E289F0-074D-431D-8D62-82192F6A6506}">
      <dgm:prSet/>
      <dgm:spPr/>
      <dgm:t>
        <a:bodyPr/>
        <a:lstStyle/>
        <a:p>
          <a:endParaRPr lang="en-US"/>
        </a:p>
      </dgm:t>
    </dgm:pt>
    <dgm:pt modelId="{6C3F9301-09FA-4FD7-A37D-2D61CD384A19}">
      <dgm:prSet phldrT="[Text]"/>
      <dgm:spPr>
        <a:solidFill>
          <a:srgbClr val="8EB655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Transparent Process with Robust Public Participation</a:t>
          </a:r>
        </a:p>
      </dgm:t>
    </dgm:pt>
    <dgm:pt modelId="{4219DAA7-97BC-4A8E-8085-6AC47CCEA20B}" type="parTrans" cxnId="{CC2C4577-4710-4132-9392-BD32A8734AF9}">
      <dgm:prSet/>
      <dgm:spPr/>
      <dgm:t>
        <a:bodyPr/>
        <a:lstStyle/>
        <a:p>
          <a:endParaRPr lang="en-US"/>
        </a:p>
      </dgm:t>
    </dgm:pt>
    <dgm:pt modelId="{51D65609-5AC9-4E6D-8070-10F9CAC9E531}" type="sibTrans" cxnId="{CC2C4577-4710-4132-9392-BD32A8734AF9}">
      <dgm:prSet/>
      <dgm:spPr/>
      <dgm:t>
        <a:bodyPr/>
        <a:lstStyle/>
        <a:p>
          <a:endParaRPr lang="en-US"/>
        </a:p>
      </dgm:t>
    </dgm:pt>
    <dgm:pt modelId="{70427183-6DB0-4FFB-AD75-316426C67580}">
      <dgm:prSet phldrT="[Text]"/>
      <dgm:spPr>
        <a:solidFill>
          <a:srgbClr val="65A050"/>
        </a:solidFill>
      </dgm:spPr>
      <dgm:t>
        <a:bodyPr/>
        <a:lstStyle/>
        <a:p>
          <a:r>
            <a:rPr lang="en-US" dirty="0"/>
            <a:t>Specific and Enforceable Goals and Metrics	</a:t>
          </a:r>
        </a:p>
      </dgm:t>
    </dgm:pt>
    <dgm:pt modelId="{5E77ED2C-2612-4E0D-B699-05877BF76CFD}" type="parTrans" cxnId="{D20398C1-854A-43D0-A7E1-95E8DBD9F206}">
      <dgm:prSet/>
      <dgm:spPr/>
      <dgm:t>
        <a:bodyPr/>
        <a:lstStyle/>
        <a:p>
          <a:endParaRPr lang="en-US"/>
        </a:p>
      </dgm:t>
    </dgm:pt>
    <dgm:pt modelId="{865D7327-68CA-4193-8EBA-A014CF3FA9B8}" type="sibTrans" cxnId="{D20398C1-854A-43D0-A7E1-95E8DBD9F206}">
      <dgm:prSet/>
      <dgm:spPr/>
      <dgm:t>
        <a:bodyPr/>
        <a:lstStyle/>
        <a:p>
          <a:endParaRPr lang="en-US"/>
        </a:p>
      </dgm:t>
    </dgm:pt>
    <dgm:pt modelId="{D718CD14-DDA8-4FB0-9989-BDA69451F610}">
      <dgm:prSet phldrT="[Text]"/>
      <dgm:spPr>
        <a:solidFill>
          <a:srgbClr val="355232"/>
        </a:solidFill>
      </dgm:spPr>
      <dgm:t>
        <a:bodyPr/>
        <a:lstStyle/>
        <a:p>
          <a:r>
            <a:rPr lang="en-US" dirty="0"/>
            <a:t>Addresses Pre- and Post-Consumer Life of Packaging</a:t>
          </a:r>
        </a:p>
      </dgm:t>
    </dgm:pt>
    <dgm:pt modelId="{3BDA6BFA-D1C0-4316-8901-49D430C5FF56}" type="parTrans" cxnId="{D99B48B8-D8C6-49FD-B4A8-6B98E47CF0A1}">
      <dgm:prSet/>
      <dgm:spPr/>
      <dgm:t>
        <a:bodyPr/>
        <a:lstStyle/>
        <a:p>
          <a:endParaRPr lang="en-US"/>
        </a:p>
      </dgm:t>
    </dgm:pt>
    <dgm:pt modelId="{E0A251C3-E15B-46D4-B7D3-4CDD8496F34D}" type="sibTrans" cxnId="{D99B48B8-D8C6-49FD-B4A8-6B98E47CF0A1}">
      <dgm:prSet/>
      <dgm:spPr/>
      <dgm:t>
        <a:bodyPr/>
        <a:lstStyle/>
        <a:p>
          <a:endParaRPr lang="en-US"/>
        </a:p>
      </dgm:t>
    </dgm:pt>
    <dgm:pt modelId="{5DDB2215-3987-4659-8F33-AAC9F9F30380}" type="pres">
      <dgm:prSet presAssocID="{F077CC45-8150-4D4B-B169-AD5AB648B4B6}" presName="Name0" presStyleCnt="0">
        <dgm:presLayoutVars>
          <dgm:chMax val="7"/>
          <dgm:chPref val="7"/>
          <dgm:dir/>
        </dgm:presLayoutVars>
      </dgm:prSet>
      <dgm:spPr/>
    </dgm:pt>
    <dgm:pt modelId="{F37DDFE9-2B54-4831-BC5C-6F1DD4435A9C}" type="pres">
      <dgm:prSet presAssocID="{F077CC45-8150-4D4B-B169-AD5AB648B4B6}" presName="Name1" presStyleCnt="0"/>
      <dgm:spPr/>
    </dgm:pt>
    <dgm:pt modelId="{E4AD3A04-0557-4408-B13D-150E0B6A0F63}" type="pres">
      <dgm:prSet presAssocID="{F077CC45-8150-4D4B-B169-AD5AB648B4B6}" presName="cycle" presStyleCnt="0"/>
      <dgm:spPr/>
    </dgm:pt>
    <dgm:pt modelId="{D81EFBC9-28CD-4D87-8209-8F52B9DD8C58}" type="pres">
      <dgm:prSet presAssocID="{F077CC45-8150-4D4B-B169-AD5AB648B4B6}" presName="srcNode" presStyleLbl="node1" presStyleIdx="0" presStyleCnt="6"/>
      <dgm:spPr/>
    </dgm:pt>
    <dgm:pt modelId="{551F92EF-5E9B-4A28-BB8D-CBBCBC05FD5F}" type="pres">
      <dgm:prSet presAssocID="{F077CC45-8150-4D4B-B169-AD5AB648B4B6}" presName="conn" presStyleLbl="parChTrans1D2" presStyleIdx="0" presStyleCnt="1"/>
      <dgm:spPr/>
    </dgm:pt>
    <dgm:pt modelId="{92AE86DE-606A-4FE5-AA06-3D5FF3108056}" type="pres">
      <dgm:prSet presAssocID="{F077CC45-8150-4D4B-B169-AD5AB648B4B6}" presName="extraNode" presStyleLbl="node1" presStyleIdx="0" presStyleCnt="6"/>
      <dgm:spPr/>
    </dgm:pt>
    <dgm:pt modelId="{945835ED-F3BB-49E9-97DB-76A6168991FD}" type="pres">
      <dgm:prSet presAssocID="{F077CC45-8150-4D4B-B169-AD5AB648B4B6}" presName="dstNode" presStyleLbl="node1" presStyleIdx="0" presStyleCnt="6"/>
      <dgm:spPr/>
    </dgm:pt>
    <dgm:pt modelId="{C6D0BA7A-ECAF-4845-B0F3-C276DF57AD66}" type="pres">
      <dgm:prSet presAssocID="{3417930D-B3DA-4F42-AFA4-D4B62F34187D}" presName="text_1" presStyleLbl="node1" presStyleIdx="0" presStyleCnt="6">
        <dgm:presLayoutVars>
          <dgm:bulletEnabled val="1"/>
        </dgm:presLayoutVars>
      </dgm:prSet>
      <dgm:spPr/>
    </dgm:pt>
    <dgm:pt modelId="{39B6B7E6-5CB3-43B4-A2A8-C285931D9978}" type="pres">
      <dgm:prSet presAssocID="{3417930D-B3DA-4F42-AFA4-D4B62F34187D}" presName="accent_1" presStyleCnt="0"/>
      <dgm:spPr/>
    </dgm:pt>
    <dgm:pt modelId="{1F4DADAA-35E8-4264-8E05-2E46F76BCE23}" type="pres">
      <dgm:prSet presAssocID="{3417930D-B3DA-4F42-AFA4-D4B62F34187D}" presName="accentRepeatNode" presStyleLbl="solidFgAcc1" presStyleIdx="0" presStyleCnt="6"/>
      <dgm:spPr>
        <a:solidFill>
          <a:schemeClr val="bg1"/>
        </a:solidFill>
        <a:ln>
          <a:solidFill>
            <a:srgbClr val="C6B18D"/>
          </a:solidFill>
        </a:ln>
      </dgm:spPr>
    </dgm:pt>
    <dgm:pt modelId="{443B717B-9407-457F-A727-A9FD1F051CD3}" type="pres">
      <dgm:prSet presAssocID="{16F62465-1922-42F3-A191-16525D571AF6}" presName="text_2" presStyleLbl="node1" presStyleIdx="1" presStyleCnt="6">
        <dgm:presLayoutVars>
          <dgm:bulletEnabled val="1"/>
        </dgm:presLayoutVars>
      </dgm:prSet>
      <dgm:spPr/>
    </dgm:pt>
    <dgm:pt modelId="{8CB5AA00-37E2-45C8-9913-5C4E110A41B6}" type="pres">
      <dgm:prSet presAssocID="{16F62465-1922-42F3-A191-16525D571AF6}" presName="accent_2" presStyleCnt="0"/>
      <dgm:spPr/>
    </dgm:pt>
    <dgm:pt modelId="{C7F48398-A89D-4070-A1A0-D65CE7941D3F}" type="pres">
      <dgm:prSet presAssocID="{16F62465-1922-42F3-A191-16525D571AF6}" presName="accentRepeatNode" presStyleLbl="solidFgAcc1" presStyleIdx="1" presStyleCnt="6"/>
      <dgm:spPr>
        <a:ln>
          <a:solidFill>
            <a:srgbClr val="9FD1D4"/>
          </a:solidFill>
        </a:ln>
      </dgm:spPr>
    </dgm:pt>
    <dgm:pt modelId="{FDDD3B65-BCEF-4CC8-8050-FB8A84ED5863}" type="pres">
      <dgm:prSet presAssocID="{6C3F9301-09FA-4FD7-A37D-2D61CD384A19}" presName="text_3" presStyleLbl="node1" presStyleIdx="2" presStyleCnt="6">
        <dgm:presLayoutVars>
          <dgm:bulletEnabled val="1"/>
        </dgm:presLayoutVars>
      </dgm:prSet>
      <dgm:spPr/>
    </dgm:pt>
    <dgm:pt modelId="{50CFC238-0A2D-43F6-86D8-CF999B35DF37}" type="pres">
      <dgm:prSet presAssocID="{6C3F9301-09FA-4FD7-A37D-2D61CD384A19}" presName="accent_3" presStyleCnt="0"/>
      <dgm:spPr/>
    </dgm:pt>
    <dgm:pt modelId="{7B546EC4-3D69-4C60-8222-290ADB8713B6}" type="pres">
      <dgm:prSet presAssocID="{6C3F9301-09FA-4FD7-A37D-2D61CD384A19}" presName="accentRepeatNode" presStyleLbl="solidFgAcc1" presStyleIdx="2" presStyleCnt="6"/>
      <dgm:spPr>
        <a:ln>
          <a:solidFill>
            <a:srgbClr val="AFD476"/>
          </a:solidFill>
        </a:ln>
      </dgm:spPr>
    </dgm:pt>
    <dgm:pt modelId="{4DECE018-8A1E-4380-833F-56C3E1FB2A54}" type="pres">
      <dgm:prSet presAssocID="{70427183-6DB0-4FFB-AD75-316426C67580}" presName="text_4" presStyleLbl="node1" presStyleIdx="3" presStyleCnt="6">
        <dgm:presLayoutVars>
          <dgm:bulletEnabled val="1"/>
        </dgm:presLayoutVars>
      </dgm:prSet>
      <dgm:spPr/>
    </dgm:pt>
    <dgm:pt modelId="{66281328-D25E-4827-B3F0-09A7E3B37D0D}" type="pres">
      <dgm:prSet presAssocID="{70427183-6DB0-4FFB-AD75-316426C67580}" presName="accent_4" presStyleCnt="0"/>
      <dgm:spPr/>
    </dgm:pt>
    <dgm:pt modelId="{EA72ABD2-DBA1-41F6-A776-250DEE29D259}" type="pres">
      <dgm:prSet presAssocID="{70427183-6DB0-4FFB-AD75-316426C67580}" presName="accentRepeatNode" presStyleLbl="solidFgAcc1" presStyleIdx="3" presStyleCnt="6"/>
      <dgm:spPr>
        <a:ln>
          <a:solidFill>
            <a:srgbClr val="8EB655"/>
          </a:solidFill>
        </a:ln>
      </dgm:spPr>
    </dgm:pt>
    <dgm:pt modelId="{4AEC0848-EA41-4B61-98E8-3E8C200AE571}" type="pres">
      <dgm:prSet presAssocID="{B0A8B8AC-4102-486A-B2EE-7E2AFF21ECD7}" presName="text_5" presStyleLbl="node1" presStyleIdx="4" presStyleCnt="6">
        <dgm:presLayoutVars>
          <dgm:bulletEnabled val="1"/>
        </dgm:presLayoutVars>
      </dgm:prSet>
      <dgm:spPr/>
    </dgm:pt>
    <dgm:pt modelId="{A4E4100B-472A-4712-B9B5-22C5DD41FDFF}" type="pres">
      <dgm:prSet presAssocID="{B0A8B8AC-4102-486A-B2EE-7E2AFF21ECD7}" presName="accent_5" presStyleCnt="0"/>
      <dgm:spPr/>
    </dgm:pt>
    <dgm:pt modelId="{8A59410F-93F0-435A-81EE-11B8C4A74217}" type="pres">
      <dgm:prSet presAssocID="{B0A8B8AC-4102-486A-B2EE-7E2AFF21ECD7}" presName="accentRepeatNode" presStyleLbl="solidFgAcc1" presStyleIdx="4" presStyleCnt="6"/>
      <dgm:spPr>
        <a:ln>
          <a:solidFill>
            <a:srgbClr val="008000"/>
          </a:solidFill>
        </a:ln>
      </dgm:spPr>
    </dgm:pt>
    <dgm:pt modelId="{87FC8DE3-5D72-4A70-B5A7-7A1322A53CAF}" type="pres">
      <dgm:prSet presAssocID="{D718CD14-DDA8-4FB0-9989-BDA69451F610}" presName="text_6" presStyleLbl="node1" presStyleIdx="5" presStyleCnt="6">
        <dgm:presLayoutVars>
          <dgm:bulletEnabled val="1"/>
        </dgm:presLayoutVars>
      </dgm:prSet>
      <dgm:spPr/>
    </dgm:pt>
    <dgm:pt modelId="{B0DCAF04-B8CF-400A-BD41-04211E853BD4}" type="pres">
      <dgm:prSet presAssocID="{D718CD14-DDA8-4FB0-9989-BDA69451F610}" presName="accent_6" presStyleCnt="0"/>
      <dgm:spPr/>
    </dgm:pt>
    <dgm:pt modelId="{A140C6C7-9739-4047-AA74-7FF6D9AE72D1}" type="pres">
      <dgm:prSet presAssocID="{D718CD14-DDA8-4FB0-9989-BDA69451F610}" presName="accentRepeatNode" presStyleLbl="solidFgAcc1" presStyleIdx="5" presStyleCnt="6"/>
      <dgm:spPr>
        <a:solidFill>
          <a:schemeClr val="bg1"/>
        </a:solidFill>
        <a:ln>
          <a:solidFill>
            <a:srgbClr val="355232"/>
          </a:solidFill>
        </a:ln>
      </dgm:spPr>
    </dgm:pt>
  </dgm:ptLst>
  <dgm:cxnLst>
    <dgm:cxn modelId="{0E6BD82F-92EB-479F-BC60-51CE319C7515}" type="presOf" srcId="{F077CC45-8150-4D4B-B169-AD5AB648B4B6}" destId="{5DDB2215-3987-4659-8F33-AAC9F9F30380}" srcOrd="0" destOrd="0" presId="urn:microsoft.com/office/officeart/2008/layout/VerticalCurvedList"/>
    <dgm:cxn modelId="{2EE9B96D-1330-4AD1-99FD-494CCC1F95C6}" type="presOf" srcId="{6C3F9301-09FA-4FD7-A37D-2D61CD384A19}" destId="{FDDD3B65-BCEF-4CC8-8050-FB8A84ED5863}" srcOrd="0" destOrd="0" presId="urn:microsoft.com/office/officeart/2008/layout/VerticalCurvedList"/>
    <dgm:cxn modelId="{E4B7E071-7F51-40D7-B52E-9DA9003D0C7E}" type="presOf" srcId="{B0A8B8AC-4102-486A-B2EE-7E2AFF21ECD7}" destId="{4AEC0848-EA41-4B61-98E8-3E8C200AE571}" srcOrd="0" destOrd="0" presId="urn:microsoft.com/office/officeart/2008/layout/VerticalCurvedList"/>
    <dgm:cxn modelId="{CC2C4577-4710-4132-9392-BD32A8734AF9}" srcId="{F077CC45-8150-4D4B-B169-AD5AB648B4B6}" destId="{6C3F9301-09FA-4FD7-A37D-2D61CD384A19}" srcOrd="2" destOrd="0" parTransId="{4219DAA7-97BC-4A8E-8085-6AC47CCEA20B}" sibTransId="{51D65609-5AC9-4E6D-8070-10F9CAC9E531}"/>
    <dgm:cxn modelId="{708D719B-FA29-46AC-8078-060F077C7CCA}" type="presOf" srcId="{D718CD14-DDA8-4FB0-9989-BDA69451F610}" destId="{87FC8DE3-5D72-4A70-B5A7-7A1322A53CAF}" srcOrd="0" destOrd="0" presId="urn:microsoft.com/office/officeart/2008/layout/VerticalCurvedList"/>
    <dgm:cxn modelId="{65AD33B1-3D3A-4A4E-BE49-835E2CBEFC27}" type="presOf" srcId="{84B07509-B5E5-4E18-A079-7299A64694BA}" destId="{551F92EF-5E9B-4A28-BB8D-CBBCBC05FD5F}" srcOrd="0" destOrd="0" presId="urn:microsoft.com/office/officeart/2008/layout/VerticalCurvedList"/>
    <dgm:cxn modelId="{75D67CB3-2E1A-48AD-AD8F-DAB887EE9FF5}" type="presOf" srcId="{16F62465-1922-42F3-A191-16525D571AF6}" destId="{443B717B-9407-457F-A727-A9FD1F051CD3}" srcOrd="0" destOrd="0" presId="urn:microsoft.com/office/officeart/2008/layout/VerticalCurvedList"/>
    <dgm:cxn modelId="{D99B48B8-D8C6-49FD-B4A8-6B98E47CF0A1}" srcId="{F077CC45-8150-4D4B-B169-AD5AB648B4B6}" destId="{D718CD14-DDA8-4FB0-9989-BDA69451F610}" srcOrd="5" destOrd="0" parTransId="{3BDA6BFA-D1C0-4316-8901-49D430C5FF56}" sibTransId="{E0A251C3-E15B-46D4-B7D3-4CDD8496F34D}"/>
    <dgm:cxn modelId="{D20398C1-854A-43D0-A7E1-95E8DBD9F206}" srcId="{F077CC45-8150-4D4B-B169-AD5AB648B4B6}" destId="{70427183-6DB0-4FFB-AD75-316426C67580}" srcOrd="3" destOrd="0" parTransId="{5E77ED2C-2612-4E0D-B699-05877BF76CFD}" sibTransId="{865D7327-68CA-4193-8EBA-A014CF3FA9B8}"/>
    <dgm:cxn modelId="{C6BD6ED4-C3A5-4496-94C9-B3FDEAF416B7}" srcId="{F077CC45-8150-4D4B-B169-AD5AB648B4B6}" destId="{16F62465-1922-42F3-A191-16525D571AF6}" srcOrd="1" destOrd="0" parTransId="{D021B9AB-BE81-45D2-92C3-0C501E76187E}" sibTransId="{F7B0E0A6-1E04-4E63-9F37-E31D4E335811}"/>
    <dgm:cxn modelId="{42090CEE-FF12-4588-A092-5BA08C991825}" type="presOf" srcId="{70427183-6DB0-4FFB-AD75-316426C67580}" destId="{4DECE018-8A1E-4380-833F-56C3E1FB2A54}" srcOrd="0" destOrd="0" presId="urn:microsoft.com/office/officeart/2008/layout/VerticalCurvedList"/>
    <dgm:cxn modelId="{A6E289F0-074D-431D-8D62-82192F6A6506}" srcId="{F077CC45-8150-4D4B-B169-AD5AB648B4B6}" destId="{B0A8B8AC-4102-486A-B2EE-7E2AFF21ECD7}" srcOrd="4" destOrd="0" parTransId="{68CE54C6-BD27-45BD-A8BD-65CA5F9D7823}" sibTransId="{536EFC4A-4325-4584-9F59-DC11F18DFA99}"/>
    <dgm:cxn modelId="{E916F9F5-76DD-4AE3-9A7D-C92EEE2C8598}" type="presOf" srcId="{3417930D-B3DA-4F42-AFA4-D4B62F34187D}" destId="{C6D0BA7A-ECAF-4845-B0F3-C276DF57AD66}" srcOrd="0" destOrd="0" presId="urn:microsoft.com/office/officeart/2008/layout/VerticalCurvedList"/>
    <dgm:cxn modelId="{D2FDA9FE-A040-4211-B6A2-D6B02E8D6DAF}" srcId="{F077CC45-8150-4D4B-B169-AD5AB648B4B6}" destId="{3417930D-B3DA-4F42-AFA4-D4B62F34187D}" srcOrd="0" destOrd="0" parTransId="{69320D65-B73B-45C6-860B-2FF75A3AB734}" sibTransId="{84B07509-B5E5-4E18-A079-7299A64694BA}"/>
    <dgm:cxn modelId="{C665C50E-FE35-4B4D-BB39-2D5A199817BD}" type="presParOf" srcId="{5DDB2215-3987-4659-8F33-AAC9F9F30380}" destId="{F37DDFE9-2B54-4831-BC5C-6F1DD4435A9C}" srcOrd="0" destOrd="0" presId="urn:microsoft.com/office/officeart/2008/layout/VerticalCurvedList"/>
    <dgm:cxn modelId="{67F41FDD-38A3-413C-9AB8-8124DECB3CF7}" type="presParOf" srcId="{F37DDFE9-2B54-4831-BC5C-6F1DD4435A9C}" destId="{E4AD3A04-0557-4408-B13D-150E0B6A0F63}" srcOrd="0" destOrd="0" presId="urn:microsoft.com/office/officeart/2008/layout/VerticalCurvedList"/>
    <dgm:cxn modelId="{7162BF51-2676-49D7-B9BB-02C64D2CF175}" type="presParOf" srcId="{E4AD3A04-0557-4408-B13D-150E0B6A0F63}" destId="{D81EFBC9-28CD-4D87-8209-8F52B9DD8C58}" srcOrd="0" destOrd="0" presId="urn:microsoft.com/office/officeart/2008/layout/VerticalCurvedList"/>
    <dgm:cxn modelId="{AFCC4DBA-7A69-4C95-B17E-C59508E18E7E}" type="presParOf" srcId="{E4AD3A04-0557-4408-B13D-150E0B6A0F63}" destId="{551F92EF-5E9B-4A28-BB8D-CBBCBC05FD5F}" srcOrd="1" destOrd="0" presId="urn:microsoft.com/office/officeart/2008/layout/VerticalCurvedList"/>
    <dgm:cxn modelId="{944ECD1A-8BA3-44A1-B123-121EFD4FCA3B}" type="presParOf" srcId="{E4AD3A04-0557-4408-B13D-150E0B6A0F63}" destId="{92AE86DE-606A-4FE5-AA06-3D5FF3108056}" srcOrd="2" destOrd="0" presId="urn:microsoft.com/office/officeart/2008/layout/VerticalCurvedList"/>
    <dgm:cxn modelId="{92C5C42C-D9D4-4852-BDAC-37AED9BBABF8}" type="presParOf" srcId="{E4AD3A04-0557-4408-B13D-150E0B6A0F63}" destId="{945835ED-F3BB-49E9-97DB-76A6168991FD}" srcOrd="3" destOrd="0" presId="urn:microsoft.com/office/officeart/2008/layout/VerticalCurvedList"/>
    <dgm:cxn modelId="{36F21578-D578-4822-A369-151AF4A2BDB8}" type="presParOf" srcId="{F37DDFE9-2B54-4831-BC5C-6F1DD4435A9C}" destId="{C6D0BA7A-ECAF-4845-B0F3-C276DF57AD66}" srcOrd="1" destOrd="0" presId="urn:microsoft.com/office/officeart/2008/layout/VerticalCurvedList"/>
    <dgm:cxn modelId="{9A396DA5-70DF-4C53-9D6D-706FF4BF0E94}" type="presParOf" srcId="{F37DDFE9-2B54-4831-BC5C-6F1DD4435A9C}" destId="{39B6B7E6-5CB3-43B4-A2A8-C285931D9978}" srcOrd="2" destOrd="0" presId="urn:microsoft.com/office/officeart/2008/layout/VerticalCurvedList"/>
    <dgm:cxn modelId="{E8A0A77F-7759-4238-97D0-27C2E2738F44}" type="presParOf" srcId="{39B6B7E6-5CB3-43B4-A2A8-C285931D9978}" destId="{1F4DADAA-35E8-4264-8E05-2E46F76BCE23}" srcOrd="0" destOrd="0" presId="urn:microsoft.com/office/officeart/2008/layout/VerticalCurvedList"/>
    <dgm:cxn modelId="{3012EFD2-69D0-4CFE-AE9F-810539FBDED7}" type="presParOf" srcId="{F37DDFE9-2B54-4831-BC5C-6F1DD4435A9C}" destId="{443B717B-9407-457F-A727-A9FD1F051CD3}" srcOrd="3" destOrd="0" presId="urn:microsoft.com/office/officeart/2008/layout/VerticalCurvedList"/>
    <dgm:cxn modelId="{9AB23AC2-7829-49EA-B539-D7CA255CFB1F}" type="presParOf" srcId="{F37DDFE9-2B54-4831-BC5C-6F1DD4435A9C}" destId="{8CB5AA00-37E2-45C8-9913-5C4E110A41B6}" srcOrd="4" destOrd="0" presId="urn:microsoft.com/office/officeart/2008/layout/VerticalCurvedList"/>
    <dgm:cxn modelId="{FC3EB49F-DC70-4604-A0F8-7AD5A5F03E9E}" type="presParOf" srcId="{8CB5AA00-37E2-45C8-9913-5C4E110A41B6}" destId="{C7F48398-A89D-4070-A1A0-D65CE7941D3F}" srcOrd="0" destOrd="0" presId="urn:microsoft.com/office/officeart/2008/layout/VerticalCurvedList"/>
    <dgm:cxn modelId="{33188159-6C53-41A4-999C-655BBFFDEFCB}" type="presParOf" srcId="{F37DDFE9-2B54-4831-BC5C-6F1DD4435A9C}" destId="{FDDD3B65-BCEF-4CC8-8050-FB8A84ED5863}" srcOrd="5" destOrd="0" presId="urn:microsoft.com/office/officeart/2008/layout/VerticalCurvedList"/>
    <dgm:cxn modelId="{82A72190-1E05-49D6-A7EB-1CF608B3266D}" type="presParOf" srcId="{F37DDFE9-2B54-4831-BC5C-6F1DD4435A9C}" destId="{50CFC238-0A2D-43F6-86D8-CF999B35DF37}" srcOrd="6" destOrd="0" presId="urn:microsoft.com/office/officeart/2008/layout/VerticalCurvedList"/>
    <dgm:cxn modelId="{058D3701-FB4F-4D98-B7DF-54F6065B43D9}" type="presParOf" srcId="{50CFC238-0A2D-43F6-86D8-CF999B35DF37}" destId="{7B546EC4-3D69-4C60-8222-290ADB8713B6}" srcOrd="0" destOrd="0" presId="urn:microsoft.com/office/officeart/2008/layout/VerticalCurvedList"/>
    <dgm:cxn modelId="{933B6E0E-378A-4F08-AE3E-1332E31E5AD5}" type="presParOf" srcId="{F37DDFE9-2B54-4831-BC5C-6F1DD4435A9C}" destId="{4DECE018-8A1E-4380-833F-56C3E1FB2A54}" srcOrd="7" destOrd="0" presId="urn:microsoft.com/office/officeart/2008/layout/VerticalCurvedList"/>
    <dgm:cxn modelId="{E5BF6E93-10A9-47C2-ACB3-806C752FB6A7}" type="presParOf" srcId="{F37DDFE9-2B54-4831-BC5C-6F1DD4435A9C}" destId="{66281328-D25E-4827-B3F0-09A7E3B37D0D}" srcOrd="8" destOrd="0" presId="urn:microsoft.com/office/officeart/2008/layout/VerticalCurvedList"/>
    <dgm:cxn modelId="{1DBC11DA-4C0F-4161-A5F8-D4FC475D898A}" type="presParOf" srcId="{66281328-D25E-4827-B3F0-09A7E3B37D0D}" destId="{EA72ABD2-DBA1-41F6-A776-250DEE29D259}" srcOrd="0" destOrd="0" presId="urn:microsoft.com/office/officeart/2008/layout/VerticalCurvedList"/>
    <dgm:cxn modelId="{1D5E3BBE-8ED6-42BA-AEA3-E1D4DE66D3EC}" type="presParOf" srcId="{F37DDFE9-2B54-4831-BC5C-6F1DD4435A9C}" destId="{4AEC0848-EA41-4B61-98E8-3E8C200AE571}" srcOrd="9" destOrd="0" presId="urn:microsoft.com/office/officeart/2008/layout/VerticalCurvedList"/>
    <dgm:cxn modelId="{FB11D3D4-A48F-4321-9F8D-C037453B1E24}" type="presParOf" srcId="{F37DDFE9-2B54-4831-BC5C-6F1DD4435A9C}" destId="{A4E4100B-472A-4712-B9B5-22C5DD41FDFF}" srcOrd="10" destOrd="0" presId="urn:microsoft.com/office/officeart/2008/layout/VerticalCurvedList"/>
    <dgm:cxn modelId="{3CD6F9F1-7308-48EA-BFC5-3C6D491D7C19}" type="presParOf" srcId="{A4E4100B-472A-4712-B9B5-22C5DD41FDFF}" destId="{8A59410F-93F0-435A-81EE-11B8C4A74217}" srcOrd="0" destOrd="0" presId="urn:microsoft.com/office/officeart/2008/layout/VerticalCurvedList"/>
    <dgm:cxn modelId="{FE9465A0-44A2-495C-B8EB-E038ED7D0A9B}" type="presParOf" srcId="{F37DDFE9-2B54-4831-BC5C-6F1DD4435A9C}" destId="{87FC8DE3-5D72-4A70-B5A7-7A1322A53CAF}" srcOrd="11" destOrd="0" presId="urn:microsoft.com/office/officeart/2008/layout/VerticalCurvedList"/>
    <dgm:cxn modelId="{831ADD2E-3731-4467-92D6-17EFA036FB12}" type="presParOf" srcId="{F37DDFE9-2B54-4831-BC5C-6F1DD4435A9C}" destId="{B0DCAF04-B8CF-400A-BD41-04211E853BD4}" srcOrd="12" destOrd="0" presId="urn:microsoft.com/office/officeart/2008/layout/VerticalCurvedList"/>
    <dgm:cxn modelId="{F8E524E6-B013-4F06-8E49-03B499781DB7}" type="presParOf" srcId="{B0DCAF04-B8CF-400A-BD41-04211E853BD4}" destId="{A140C6C7-9739-4047-AA74-7FF6D9AE72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EB44A-EB63-4440-8974-D9C7E6EFC5C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rgbClr val="65A050"/>
        </a:solidFill>
        <a:ln w="12700" cap="flat" cmpd="sng" algn="ctr">
          <a:solidFill>
            <a:srgbClr val="65A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34053-8714-4D52-AD19-07BA080AF929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rgbClr val="C6B1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Divert a significant amount of packaging from landfill</a:t>
          </a:r>
          <a:endParaRPr lang="en-US" sz="2500" b="1" kern="1200" dirty="0">
            <a:solidFill>
              <a:schemeClr val="tx1"/>
            </a:solidFill>
            <a:latin typeface="+mn-lt"/>
          </a:endParaRPr>
        </a:p>
      </dsp:txBody>
      <dsp:txXfrm>
        <a:off x="610504" y="416587"/>
        <a:ext cx="7440913" cy="833607"/>
      </dsp:txXfrm>
    </dsp:sp>
    <dsp:sp modelId="{A6FC3AB4-0487-4552-AE99-1E7B89A3B77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6B1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57C86-162E-4AC7-8FB4-66FD4565E246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9FD1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Promote source reduction, recycling, and higher uses of packaging</a:t>
          </a:r>
          <a:endParaRPr lang="en-US" sz="2500" b="1" kern="1200" dirty="0">
            <a:solidFill>
              <a:schemeClr val="tx1"/>
            </a:solidFill>
            <a:latin typeface="+mn-lt"/>
          </a:endParaRPr>
        </a:p>
      </dsp:txBody>
      <dsp:txXfrm>
        <a:off x="1088431" y="1667215"/>
        <a:ext cx="6962986" cy="833607"/>
      </dsp:txXfrm>
    </dsp:sp>
    <dsp:sp modelId="{157F39E4-CA56-403B-B21B-E0AF1EE9C74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FD1D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FF64E-F87B-49C5-8B64-104BE8589D9F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rgbClr val="AFD4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Address other environmental impacts of discarded packaging (GHG, marine debris, etc.)</a:t>
          </a:r>
          <a:endParaRPr lang="en-US" sz="2500" b="1" kern="1200" dirty="0">
            <a:solidFill>
              <a:schemeClr val="tx1"/>
            </a:solidFill>
            <a:latin typeface="+mn-lt"/>
          </a:endParaRPr>
        </a:p>
      </dsp:txBody>
      <dsp:txXfrm>
        <a:off x="1088431" y="2917843"/>
        <a:ext cx="6962986" cy="833607"/>
      </dsp:txXfrm>
    </dsp:sp>
    <dsp:sp modelId="{960E2595-376E-4343-998F-FE38BEA66D7C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FD47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399E8-D0E9-4B2E-8378-503F0F3A2596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rgbClr val="65A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1"/>
              </a:solidFill>
              <a:latin typeface="+mn-lt"/>
              <a:cs typeface="Calibri Light" panose="020F0302020204030204" pitchFamily="34" charset="0"/>
            </a:rPr>
            <a:t>Develop in-state and domestic infrastructure to manage post-consumer packaging</a:t>
          </a:r>
          <a:endParaRPr lang="en-US" sz="2500" b="1" kern="1200" dirty="0">
            <a:solidFill>
              <a:schemeClr val="bg1"/>
            </a:solidFill>
            <a:latin typeface="+mn-lt"/>
          </a:endParaRPr>
        </a:p>
      </dsp:txBody>
      <dsp:txXfrm>
        <a:off x="610504" y="4168472"/>
        <a:ext cx="7440913" cy="833607"/>
      </dsp:txXfrm>
    </dsp:sp>
    <dsp:sp modelId="{A06341B8-4C9D-4C3D-A012-BB55ED79898D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5A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EB44A-EB63-4440-8974-D9C7E6EFC5C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rgbClr val="65A050"/>
        </a:solidFill>
        <a:ln w="12700" cap="flat" cmpd="sng" algn="ctr">
          <a:solidFill>
            <a:srgbClr val="65A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34053-8714-4D52-AD19-07BA080AF929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rgbClr val="C6B1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Strategy to manage all packaging in California</a:t>
          </a:r>
          <a:endParaRPr lang="en-US" sz="2500" b="1" kern="1200" dirty="0">
            <a:solidFill>
              <a:schemeClr val="tx1"/>
            </a:solidFill>
            <a:latin typeface="+mn-lt"/>
          </a:endParaRPr>
        </a:p>
      </dsp:txBody>
      <dsp:txXfrm>
        <a:off x="610504" y="416587"/>
        <a:ext cx="7440913" cy="833607"/>
      </dsp:txXfrm>
    </dsp:sp>
    <dsp:sp modelId="{A6FC3AB4-0487-4552-AE99-1E7B89A3B77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6B1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57C86-162E-4AC7-8FB4-66FD4565E246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9FD1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Includes enforceable metrics and goals</a:t>
          </a:r>
          <a:endParaRPr lang="en-US" sz="2500" b="1" kern="1200" dirty="0">
            <a:solidFill>
              <a:schemeClr val="tx1"/>
            </a:solidFill>
            <a:latin typeface="+mn-lt"/>
          </a:endParaRPr>
        </a:p>
      </dsp:txBody>
      <dsp:txXfrm>
        <a:off x="1088431" y="1667215"/>
        <a:ext cx="6962986" cy="833607"/>
      </dsp:txXfrm>
    </dsp:sp>
    <dsp:sp modelId="{157F39E4-CA56-403B-B21B-E0AF1EE9C74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FD1D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FF64E-F87B-49C5-8B64-104BE8589D9F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rgbClr val="AFD4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Manage significant amounts of packaging currently going into landfills</a:t>
          </a:r>
          <a:endParaRPr lang="en-US" sz="2500" b="1" kern="1200" dirty="0">
            <a:solidFill>
              <a:schemeClr val="tx1"/>
            </a:solidFill>
            <a:latin typeface="+mn-lt"/>
          </a:endParaRPr>
        </a:p>
      </dsp:txBody>
      <dsp:txXfrm>
        <a:off x="1088431" y="2917843"/>
        <a:ext cx="6962986" cy="833607"/>
      </dsp:txXfrm>
    </dsp:sp>
    <dsp:sp modelId="{960E2595-376E-4343-998F-FE38BEA66D7C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FD47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399E8-D0E9-4B2E-8378-503F0F3A2596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rgbClr val="65A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1"/>
              </a:solidFill>
              <a:latin typeface="+mn-lt"/>
              <a:cs typeface="Calibri Light" panose="020F0302020204030204" pitchFamily="34" charset="0"/>
            </a:rPr>
            <a:t>Authority to identify priority packaging products and implement appropriate tools</a:t>
          </a:r>
          <a:endParaRPr lang="en-US" sz="2500" b="1" kern="1200" dirty="0">
            <a:solidFill>
              <a:schemeClr val="bg1"/>
            </a:solidFill>
            <a:latin typeface="+mn-lt"/>
          </a:endParaRPr>
        </a:p>
      </dsp:txBody>
      <dsp:txXfrm>
        <a:off x="610504" y="4168472"/>
        <a:ext cx="7440913" cy="833607"/>
      </dsp:txXfrm>
    </dsp:sp>
    <dsp:sp modelId="{A06341B8-4C9D-4C3D-A012-BB55ED79898D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5A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92EF-5E9B-4A28-BB8D-CBBCBC05FD5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rgbClr val="355232"/>
        </a:solidFill>
        <a:ln w="12700" cap="flat" cmpd="sng" algn="ctr">
          <a:solidFill>
            <a:srgbClr val="3552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0BA7A-ECAF-4845-B0F3-C276DF57AD66}">
      <dsp:nvSpPr>
        <dsp:cNvPr id="0" name=""/>
        <dsp:cNvSpPr/>
      </dsp:nvSpPr>
      <dsp:spPr>
        <a:xfrm>
          <a:off x="434398" y="285347"/>
          <a:ext cx="8796231" cy="570477"/>
        </a:xfrm>
        <a:prstGeom prst="rect">
          <a:avLst/>
        </a:prstGeom>
        <a:solidFill>
          <a:srgbClr val="C6B1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Comprehensive and Flexible</a:t>
          </a:r>
        </a:p>
      </dsp:txBody>
      <dsp:txXfrm>
        <a:off x="434398" y="285347"/>
        <a:ext cx="8796231" cy="570477"/>
      </dsp:txXfrm>
    </dsp:sp>
    <dsp:sp modelId="{1F4DADAA-35E8-4264-8E05-2E46F76BCE23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C6B1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B717B-9407-457F-A727-A9FD1F051CD3}">
      <dsp:nvSpPr>
        <dsp:cNvPr id="0" name=""/>
        <dsp:cNvSpPr/>
      </dsp:nvSpPr>
      <dsp:spPr>
        <a:xfrm>
          <a:off x="903654" y="1140954"/>
          <a:ext cx="8326975" cy="570477"/>
        </a:xfrm>
        <a:prstGeom prst="rect">
          <a:avLst/>
        </a:prstGeom>
        <a:solidFill>
          <a:srgbClr val="9FD1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Consistent Process</a:t>
          </a:r>
        </a:p>
      </dsp:txBody>
      <dsp:txXfrm>
        <a:off x="903654" y="1140954"/>
        <a:ext cx="8326975" cy="570477"/>
      </dsp:txXfrm>
    </dsp:sp>
    <dsp:sp modelId="{C7F48398-A89D-4070-A1A0-D65CE7941D3F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FD1D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D3B65-BCEF-4CC8-8050-FB8A84ED5863}">
      <dsp:nvSpPr>
        <dsp:cNvPr id="0" name=""/>
        <dsp:cNvSpPr/>
      </dsp:nvSpPr>
      <dsp:spPr>
        <a:xfrm>
          <a:off x="1118233" y="1996562"/>
          <a:ext cx="8112395" cy="570477"/>
        </a:xfrm>
        <a:prstGeom prst="rect">
          <a:avLst/>
        </a:prstGeom>
        <a:solidFill>
          <a:srgbClr val="8EB6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Transparent Process with Robust Public Participation</a:t>
          </a:r>
        </a:p>
      </dsp:txBody>
      <dsp:txXfrm>
        <a:off x="1118233" y="1996562"/>
        <a:ext cx="8112395" cy="570477"/>
      </dsp:txXfrm>
    </dsp:sp>
    <dsp:sp modelId="{7B546EC4-3D69-4C60-8222-290ADB8713B6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FD47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CE018-8A1E-4380-833F-56C3E1FB2A54}">
      <dsp:nvSpPr>
        <dsp:cNvPr id="0" name=""/>
        <dsp:cNvSpPr/>
      </dsp:nvSpPr>
      <dsp:spPr>
        <a:xfrm>
          <a:off x="1118233" y="2851627"/>
          <a:ext cx="8112395" cy="570477"/>
        </a:xfrm>
        <a:prstGeom prst="rect">
          <a:avLst/>
        </a:prstGeom>
        <a:solidFill>
          <a:srgbClr val="65A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Specific and Enforceable Goals and Metrics	</a:t>
          </a:r>
        </a:p>
      </dsp:txBody>
      <dsp:txXfrm>
        <a:off x="1118233" y="2851627"/>
        <a:ext cx="8112395" cy="570477"/>
      </dsp:txXfrm>
    </dsp:sp>
    <dsp:sp modelId="{EA72ABD2-DBA1-41F6-A776-250DEE29D259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EB6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C0848-EA41-4B61-98E8-3E8C200AE571}">
      <dsp:nvSpPr>
        <dsp:cNvPr id="0" name=""/>
        <dsp:cNvSpPr/>
      </dsp:nvSpPr>
      <dsp:spPr>
        <a:xfrm>
          <a:off x="903654" y="3707235"/>
          <a:ext cx="8326975" cy="570477"/>
        </a:xfrm>
        <a:prstGeom prst="rect">
          <a:avLst/>
        </a:prstGeom>
        <a:solidFill>
          <a:srgbClr val="008000"/>
        </a:solidFill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Recognizes Prior Innovations</a:t>
          </a:r>
        </a:p>
      </dsp:txBody>
      <dsp:txXfrm>
        <a:off x="903654" y="3707235"/>
        <a:ext cx="8326975" cy="570477"/>
      </dsp:txXfrm>
    </dsp:sp>
    <dsp:sp modelId="{8A59410F-93F0-435A-81EE-11B8C4A74217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C8DE3-5D72-4A70-B5A7-7A1322A53CAF}">
      <dsp:nvSpPr>
        <dsp:cNvPr id="0" name=""/>
        <dsp:cNvSpPr/>
      </dsp:nvSpPr>
      <dsp:spPr>
        <a:xfrm>
          <a:off x="434398" y="4562842"/>
          <a:ext cx="8796231" cy="570477"/>
        </a:xfrm>
        <a:prstGeom prst="rect">
          <a:avLst/>
        </a:prstGeom>
        <a:solidFill>
          <a:srgbClr val="3552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Addresses Pre- and Post-Consumer Life of Packaging</a:t>
          </a:r>
        </a:p>
      </dsp:txBody>
      <dsp:txXfrm>
        <a:off x="434398" y="4562842"/>
        <a:ext cx="8796231" cy="570477"/>
      </dsp:txXfrm>
    </dsp:sp>
    <dsp:sp modelId="{A140C6C7-9739-4047-AA74-7FF6D9AE72D1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3552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63EB63-1E67-464E-8B0F-166D83BA91CB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82F445-D72A-DD48-85A4-39E7A64F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9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2F445-D72A-DD48-85A4-39E7A64F62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08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895F-37DA-4790-B0EF-6BF18CA07F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83">
              <a:defRPr/>
            </a:pPr>
            <a:endParaRPr lang="en-US" dirty="0"/>
          </a:p>
          <a:p>
            <a:pPr defTabSz="92938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055">
              <a:defRPr/>
            </a:pPr>
            <a:fld id="{1DE51964-3566-4C49-BA1B-81C33D94F3B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6055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65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09">
              <a:defRPr/>
            </a:pPr>
            <a:fld id="{80B9A2BE-245D-4B40-A0A4-27BA89BC7D2D}" type="slidenum">
              <a:rPr lang="en-US">
                <a:solidFill>
                  <a:prstClr val="black"/>
                </a:solidFill>
                <a:latin typeface="Calibri"/>
              </a:rPr>
              <a:pPr defTabSz="912109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558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DDCD-6914-4536-A748-AE4D2318A9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79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DDCD-6914-4536-A748-AE4D2318A9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68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1964-3566-4C49-BA1B-81C33D94F3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43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1964-3566-4C49-BA1B-81C33D94F3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08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DAB97-16B1-4F35-BEE8-63B3149229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90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1964-3566-4C49-BA1B-81C33D94F3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6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1964-3566-4C49-BA1B-81C33D94F3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0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2F445-D72A-DD48-85A4-39E7A64F62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62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1964-3566-4C49-BA1B-81C33D94F3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4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9A2BE-245D-4B40-A0A4-27BA89BC7D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0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51964-3566-4C49-BA1B-81C33D94F3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067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13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/>
          </a:p>
          <a:p>
            <a:pPr defTabSz="9494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47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1964-3566-4C49-BA1B-81C33D94F3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5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07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20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1964-3566-4C49-BA1B-81C33D94F3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09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1964-3566-4C49-BA1B-81C33D94F3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3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1964-3566-4C49-BA1B-81C33D94F3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895F-37DA-4790-B0EF-6BF18CA07F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63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07B9D-4840-43DB-A445-12FC9B4674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86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20">
              <a:defRPr/>
            </a:pPr>
            <a:endParaRPr lang="en-US" dirty="0"/>
          </a:p>
          <a:p>
            <a:pPr defTabSz="94942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66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2F445-D72A-DD48-85A4-39E7A64F62E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76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2F445-D72A-DD48-85A4-39E7A64F62E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9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1964-3566-4C49-BA1B-81C33D94F3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9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1964-3566-4C49-BA1B-81C33D94F3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9A2BE-245D-4B40-A0A4-27BA89BC7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84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1964-3566-4C49-BA1B-81C33D94F3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2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895F-37DA-4790-B0EF-6BF18CA07F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05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1964-3566-4C49-BA1B-81C33D94F3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132C-BF05-1346-843F-4C83E1247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4B776-3523-C14E-B946-6D6510C1B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DA816-0684-3944-B16C-7615019B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8A8-B8A2-594F-8FC6-D273B59D44B5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C289B-33D9-7E4F-96CB-53E5D6B6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1BCF3-B815-9345-9A92-E1773040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864D-6887-3D4C-82A9-B09AA81E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2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340D-255F-F845-9752-CEEB15F6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7B91C-7751-DF4A-A69D-36DF5AC6E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69CD0-6D16-6941-AE8F-9FF80156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8A8-B8A2-594F-8FC6-D273B59D44B5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69823-BEDB-C648-B2FB-659230D2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5C4B2-0F61-D94E-9DDB-3F6D1554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864D-6887-3D4C-82A9-B09AA81E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2BA57-AF64-6249-ABD6-71DD0E24C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E1B61-A3F2-C843-A773-E4641767F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C7B-7740-A54D-A993-CA88DC9C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8A8-B8A2-594F-8FC6-D273B59D44B5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B7BB8-C85F-9B44-9551-13181C70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C37DF-4B5C-664B-8A98-372C73A3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864D-6887-3D4C-82A9-B09AA81E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25C2-F65C-064A-AC2A-7E48EF96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CBEB-894E-474F-B2B4-050D692A6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5A1C0-0298-DB43-A27F-C6C01210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8A8-B8A2-594F-8FC6-D273B59D44B5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3A525-F4CF-9E4B-8ECF-30FF6673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D0AF-9CAE-BA4F-B2B7-1D673B61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864D-6887-3D4C-82A9-B09AA81E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7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4309-4130-D642-A18C-A35ED0F3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59027-872A-6443-8E54-0A031BD4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B020F-434D-2C40-B108-35A5FC09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8A8-B8A2-594F-8FC6-D273B59D44B5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C30C5-2AB3-D649-B469-C71D0F9D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97804-7F54-4246-BBF0-3BA75DAC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864D-6887-3D4C-82A9-B09AA81E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9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B14E-037C-AC4A-99A8-28AED290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C4ABA-F922-0645-9D7E-2BD662E16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44DAC-926D-CE4B-B234-6EE1C20B9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A5109-7BA5-EB41-84DF-994EDBC1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8A8-B8A2-594F-8FC6-D273B59D44B5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C77C-CD6E-0045-81E6-4000B14C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59826-3ED3-7F46-BE4D-B1927094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864D-6887-3D4C-82A9-B09AA81E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8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7977-CAC9-AF4E-8FE1-BBC526C9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50DAB-C723-3549-BC85-D9B735C0D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D4BE1-F527-C84D-A94E-159AFFDAC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BE88DE-B9D4-214F-B4AB-5D586310E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A3107-D446-0E4C-8D65-B5075DFF4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BC2470-9308-FF4D-AA5A-250803D3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8A8-B8A2-594F-8FC6-D273B59D44B5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59973-6605-2A4B-B4D4-A3036857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36D45-078B-6E44-B1D7-1F127758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864D-6887-3D4C-82A9-B09AA81E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0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4B96-16CA-284A-B333-65002BB5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22C69-9354-8E4B-BFE5-E08D957D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8A8-B8A2-594F-8FC6-D273B59D44B5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63133-1C52-E245-AC97-33CA2619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E8240-946F-A447-A666-A1A9182F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864D-6887-3D4C-82A9-B09AA81E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5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B46CC-BDDE-0B44-AC42-34160A38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8A8-B8A2-594F-8FC6-D273B59D44B5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FEBF3-526A-9F42-ADB3-31384A3D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0CB4B-D29B-6948-ABEC-E9036E42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864D-6887-3D4C-82A9-B09AA81E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8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C69B-B141-2246-A9AC-EDF5B4BE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61ABE-53A0-914B-A7D0-3EB942A5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EFA96-1277-6040-A489-3FA5741EA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3FD1B-A87C-1747-957F-3E584410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8A8-B8A2-594F-8FC6-D273B59D44B5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95228-4392-D746-906D-B9F7F08C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E1247-10D7-744D-8C6E-81A14A01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864D-6887-3D4C-82A9-B09AA81E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1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80A1-DAB9-2D4A-B49C-FE7FB0A8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7F1A8-FD16-1A49-B0E8-9E63A381C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48261-072D-5D4E-88DE-8CAB8062C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11AA0-E25F-B94E-963F-1D838E8E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8A8-B8A2-594F-8FC6-D273B59D44B5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BF438-0226-A945-BFCA-C2BCBFD1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7D465-7F55-A248-8B20-C32E1AB9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864D-6887-3D4C-82A9-B09AA81E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6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AE827-4D42-C94A-9675-8525E5E7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146C-327E-7340-9085-50016C5D9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9D7E-1072-1D42-96A4-CE31FF459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2A8A8-B8A2-594F-8FC6-D273B59D44B5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B8C36-1B3C-AD46-BB02-619296B9D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FAB54-FC1A-0F49-940C-E621B7512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9864D-6887-3D4C-82A9-B09AA81E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5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reusables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ikki@measuretoimprovellc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3D788F-BC79-9A4F-92B3-9690342BDE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337846" y="169683"/>
            <a:ext cx="7209847" cy="6855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C8C16-DBBC-3043-AA33-19EE8DDE3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t">
            <a:noAutofit/>
          </a:bodyPr>
          <a:lstStyle/>
          <a:p>
            <a:br>
              <a:rPr lang="en-US" sz="1600" b="1" dirty="0"/>
            </a:br>
            <a:r>
              <a:rPr lang="en-US" sz="36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Today’s Agenda</a:t>
            </a:r>
            <a:br>
              <a:rPr lang="en-US" sz="1600" b="1" dirty="0"/>
            </a:br>
            <a:br>
              <a:rPr lang="en-US" sz="1500" b="1" dirty="0">
                <a:latin typeface="Century Gothic" panose="020B0502020202020204" pitchFamily="34" charset="0"/>
              </a:rPr>
            </a:b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10:00 AM – Introduction</a:t>
            </a:r>
            <a: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  <a:t> by Nikki Rodoni,  Measure to Improve, LLC 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000" dirty="0">
                <a:solidFill>
                  <a:srgbClr val="818458"/>
                </a:solidFill>
                <a:latin typeface="Century Gothic" panose="020B0502020202020204" pitchFamily="34" charset="0"/>
              </a:rPr>
              <a:t> 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b="1" u="sng" dirty="0">
                <a:solidFill>
                  <a:srgbClr val="818458"/>
                </a:solidFill>
                <a:latin typeface="Century Gothic" panose="020B0502020202020204" pitchFamily="34" charset="0"/>
              </a:rPr>
              <a:t>POLL</a:t>
            </a:r>
            <a:br>
              <a:rPr lang="en-US" sz="1500" b="1" u="sng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 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10:20 - “The State of Recycling in California” </a:t>
            </a:r>
            <a: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  <a:t>by Teresa Bui</a:t>
            </a: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, </a:t>
            </a:r>
            <a: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  <a:t>Special Advisor to the Director of CalRecycle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0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 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  <a:t> </a:t>
            </a: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10:40 – “Recycling in Monterey County” </a:t>
            </a:r>
            <a: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  <a:t>by Tim Brownell, Director of Operations, Monterey Regional Waste Management District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0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 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11:00 – Q&amp;A </a:t>
            </a:r>
            <a: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  <a:t>with Teresa Bui and Tim Brownell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0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 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b="1" u="sng" dirty="0">
                <a:solidFill>
                  <a:srgbClr val="818458"/>
                </a:solidFill>
                <a:latin typeface="Century Gothic" panose="020B0502020202020204" pitchFamily="34" charset="0"/>
              </a:rPr>
              <a:t>POLL</a:t>
            </a:r>
            <a:br>
              <a:rPr lang="en-US" sz="1500" b="1" u="sng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br>
              <a:rPr lang="en-US" sz="1500" b="1" u="sng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11:25AM</a:t>
            </a:r>
            <a: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  <a:t> </a:t>
            </a: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–</a:t>
            </a:r>
            <a: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  <a:t> </a:t>
            </a: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Buffet Lunch Begins 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  <a:t> 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11:45 – “Recycling On-Farm Plastics” </a:t>
            </a:r>
            <a: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  <a:t>by Louis Vasquez, Director of Corporate Development, Revolution Plastics 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000" dirty="0">
                <a:solidFill>
                  <a:srgbClr val="818458"/>
                </a:solidFill>
                <a:latin typeface="Century Gothic" panose="020B0502020202020204" pitchFamily="34" charset="0"/>
              </a:rPr>
              <a:t> 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12:05 – “Innovation” </a:t>
            </a:r>
            <a: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  <a:t>by Marcy Rustad, Chief Operating Officer, Think Beyond Plastic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000" dirty="0">
                <a:solidFill>
                  <a:srgbClr val="818458"/>
                </a:solidFill>
                <a:latin typeface="Century Gothic" panose="020B0502020202020204" pitchFamily="34" charset="0"/>
              </a:rPr>
              <a:t> 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12:20 – Q&amp;A</a:t>
            </a:r>
            <a: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  <a:t> with Session 2 Speakers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000" dirty="0">
                <a:solidFill>
                  <a:srgbClr val="818458"/>
                </a:solidFill>
                <a:latin typeface="Century Gothic" panose="020B0502020202020204" pitchFamily="34" charset="0"/>
              </a:rPr>
              <a:t> 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12</a:t>
            </a: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:35</a:t>
            </a: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 – “Recycling Success Stories”</a:t>
            </a:r>
            <a:b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000" dirty="0">
                <a:solidFill>
                  <a:srgbClr val="818458"/>
                </a:solidFill>
                <a:latin typeface="Century Gothic" panose="020B0502020202020204" pitchFamily="34" charset="0"/>
              </a:rPr>
              <a:t>  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  <a:t> </a:t>
            </a:r>
            <a:r>
              <a:rPr lang="en-US" sz="1500" b="1" u="sng" dirty="0">
                <a:solidFill>
                  <a:srgbClr val="818458"/>
                </a:solidFill>
                <a:latin typeface="Century Gothic" panose="020B0502020202020204" pitchFamily="34" charset="0"/>
              </a:rPr>
              <a:t>POLL</a:t>
            </a:r>
            <a:br>
              <a:rPr lang="en-US" sz="800" b="1" u="sng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br>
              <a:rPr lang="en-US" sz="800" b="1" u="sng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Closing remarks </a:t>
            </a:r>
            <a:br>
              <a:rPr lang="en-US" sz="1500" b="1" i="1" u="sng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000" b="1" i="1" u="sng" dirty="0">
                <a:solidFill>
                  <a:srgbClr val="818458"/>
                </a:solidFill>
                <a:latin typeface="Century Gothic" panose="020B0502020202020204" pitchFamily="34" charset="0"/>
              </a:rPr>
              <a:t> </a:t>
            </a:r>
            <a:br>
              <a:rPr lang="en-US" sz="15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1:00 – Meeting Over 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17D1D-D0DC-154C-BAD3-B141679D28F9}"/>
              </a:ext>
            </a:extLst>
          </p:cNvPr>
          <p:cNvSpPr/>
          <p:nvPr/>
        </p:nvSpPr>
        <p:spPr>
          <a:xfrm>
            <a:off x="0" y="1579793"/>
            <a:ext cx="12192000" cy="452971"/>
          </a:xfrm>
          <a:prstGeom prst="rect">
            <a:avLst/>
          </a:prstGeom>
          <a:solidFill>
            <a:srgbClr val="ECE2D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18458"/>
                </a:solidFill>
                <a:latin typeface="Century Gothic" panose="020B0502020202020204" pitchFamily="34" charset="0"/>
              </a:rPr>
              <a:t>- Session 1 -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E1A3D0-D407-CA44-AA54-0C597246F761}"/>
              </a:ext>
            </a:extLst>
          </p:cNvPr>
          <p:cNvSpPr/>
          <p:nvPr/>
        </p:nvSpPr>
        <p:spPr>
          <a:xfrm>
            <a:off x="0" y="3785020"/>
            <a:ext cx="12192000" cy="452971"/>
          </a:xfrm>
          <a:prstGeom prst="rect">
            <a:avLst/>
          </a:prstGeom>
          <a:solidFill>
            <a:srgbClr val="ECE2D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18458"/>
                </a:solidFill>
                <a:latin typeface="Century Gothic" panose="020B0502020202020204" pitchFamily="34" charset="0"/>
              </a:rPr>
              <a:t>- Session 2 -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64057-074A-46F0-8A70-59555200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70" y="95420"/>
            <a:ext cx="1387629" cy="131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6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F7937-13E1-4D7E-B36F-B20E7D45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29" y="235728"/>
            <a:ext cx="9875520" cy="1356360"/>
          </a:xfrm>
        </p:spPr>
        <p:txBody>
          <a:bodyPr/>
          <a:lstStyle/>
          <a:p>
            <a:r>
              <a:rPr lang="en-US" dirty="0"/>
              <a:t>California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2D416-CD3C-44E6-832A-5AE70D21F1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03010" y="6592318"/>
            <a:ext cx="1706217" cy="365125"/>
          </a:xfrm>
        </p:spPr>
        <p:txBody>
          <a:bodyPr/>
          <a:lstStyle/>
          <a:p>
            <a:fld id="{87A2787A-8EC9-4F4B-A35F-182A44B9F80C}" type="slidenum">
              <a:rPr lang="en-US" smtClean="0"/>
              <a:t>10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465F26-344A-4A56-A0D2-32D18296BD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4" b="12716"/>
          <a:stretch/>
        </p:blipFill>
        <p:spPr>
          <a:xfrm>
            <a:off x="9741089" y="6044757"/>
            <a:ext cx="2180541" cy="457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3" b="10999"/>
          <a:stretch/>
        </p:blipFill>
        <p:spPr>
          <a:xfrm>
            <a:off x="372063" y="1390695"/>
            <a:ext cx="3970092" cy="465406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85088" y="1543685"/>
            <a:ext cx="7350370" cy="383514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600" dirty="0">
                <a:solidFill>
                  <a:schemeClr val="tx1"/>
                </a:solidFill>
              </a:rPr>
              <a:t>Established webpage as clearinghouse for information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600" dirty="0">
                <a:solidFill>
                  <a:schemeClr val="tx1"/>
                </a:solidFill>
              </a:rPr>
              <a:t>Coordinating with local enforcement agencies on permit conditions for material storage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600" dirty="0">
                <a:solidFill>
                  <a:schemeClr val="tx1"/>
                </a:solidFill>
              </a:rPr>
              <a:t>Coordinating with jurisdictions to share examples of local actions</a:t>
            </a:r>
          </a:p>
          <a:p>
            <a:pPr marL="45720" indent="0">
              <a:spcBef>
                <a:spcPts val="1200"/>
              </a:spcBef>
              <a:spcAft>
                <a:spcPts val="1200"/>
              </a:spcAft>
              <a:buClrTx/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947650"/>
            <a:ext cx="12192000" cy="5322335"/>
          </a:xfrm>
          <a:prstGeom prst="rect">
            <a:avLst/>
          </a:prstGeom>
          <a:solidFill>
            <a:srgbClr val="9F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485438" y="6224588"/>
            <a:ext cx="17065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3034-D554-47A2-B4BE-BD648A5308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2192000" cy="808837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" y="100950"/>
            <a:ext cx="117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SB 1383 Requirements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20038" y="1348302"/>
            <a:ext cx="11551924" cy="4474434"/>
            <a:chOff x="396236" y="1462196"/>
            <a:chExt cx="11551924" cy="4474434"/>
          </a:xfrm>
        </p:grpSpPr>
        <p:sp>
          <p:nvSpPr>
            <p:cNvPr id="41" name="TextBox 40"/>
            <p:cNvSpPr txBox="1"/>
            <p:nvPr/>
          </p:nvSpPr>
          <p:spPr>
            <a:xfrm>
              <a:off x="2369127" y="4736301"/>
              <a:ext cx="9579033" cy="1200329"/>
            </a:xfrm>
            <a:prstGeom prst="rect">
              <a:avLst/>
            </a:prstGeom>
            <a:solidFill>
              <a:srgbClr val="0989B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Percent Increase in Recovery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of Currently Disposed  Edible Food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96236" y="3079357"/>
              <a:ext cx="1634837" cy="1200329"/>
              <a:chOff x="2369127" y="1462196"/>
              <a:chExt cx="1634837" cy="120032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369127" y="1462196"/>
                <a:ext cx="1634837" cy="1200329"/>
              </a:xfrm>
              <a:prstGeom prst="rect">
                <a:avLst/>
              </a:prstGeom>
              <a:solidFill>
                <a:srgbClr val="65A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428701" y="1739194"/>
                <a:ext cx="151568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2025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96236" y="1462196"/>
              <a:ext cx="1634837" cy="1200329"/>
              <a:chOff x="2369127" y="1462196"/>
              <a:chExt cx="1634837" cy="120032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369127" y="1462196"/>
                <a:ext cx="1634837" cy="1200329"/>
              </a:xfrm>
              <a:prstGeom prst="rect">
                <a:avLst/>
              </a:prstGeom>
              <a:solidFill>
                <a:srgbClr val="65A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428701" y="1739194"/>
                <a:ext cx="151568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2020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96238" y="4696519"/>
              <a:ext cx="1634837" cy="1200329"/>
              <a:chOff x="2369127" y="1462196"/>
              <a:chExt cx="1634837" cy="120032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369127" y="1462196"/>
                <a:ext cx="1634837" cy="1200329"/>
              </a:xfrm>
              <a:prstGeom prst="rect">
                <a:avLst/>
              </a:prstGeom>
              <a:solidFill>
                <a:srgbClr val="65A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28701" y="1739194"/>
                <a:ext cx="151568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2025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292929" y="1348902"/>
            <a:ext cx="9579033" cy="1200329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Percent Reduction in Landfilled Organic Waste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bg2">
                    <a:lumMod val="90000"/>
                  </a:schemeClr>
                </a:solidFill>
                <a:latin typeface="Calibri"/>
              </a:rPr>
              <a:t>(</a:t>
            </a:r>
            <a:r>
              <a:rPr lang="en-US" sz="3200" baseline="0" dirty="0">
                <a:solidFill>
                  <a:schemeClr val="bg2">
                    <a:lumMod val="90000"/>
                  </a:schemeClr>
                </a:solidFill>
                <a:latin typeface="Calibri"/>
              </a:rPr>
              <a:t>11.5 Million</a:t>
            </a: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alibri"/>
              </a:rPr>
              <a:t> Tons Allowed Organic Waste Disposal)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92933" y="2985954"/>
            <a:ext cx="9579029" cy="1138773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 Percent Reduction in Landfilled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Organic Waste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chemeClr val="bg2">
                    <a:lumMod val="90000"/>
                  </a:schemeClr>
                </a:solidFill>
                <a:latin typeface="Calibri"/>
              </a:rPr>
              <a:t>(5.7 Million Tons Allowed Organic Waste Disposal)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82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16042"/>
            <a:ext cx="3131359" cy="6288505"/>
          </a:xfrm>
          <a:prstGeom prst="rect">
            <a:avLst/>
          </a:prstGeom>
          <a:solidFill>
            <a:srgbClr val="65A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229834" y="676863"/>
            <a:ext cx="286587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spc="100" dirty="0">
                <a:solidFill>
                  <a:schemeClr val="bg1"/>
                </a:solidFill>
                <a:latin typeface="Arial Black" panose="020B0A04020102020204" pitchFamily="34" charset="0"/>
                <a:cs typeface="Leelawadee" panose="020B0502040204020203" pitchFamily="34" charset="-34"/>
              </a:rPr>
              <a:t>Organic Waste </a:t>
            </a:r>
            <a:r>
              <a:rPr lang="en-US" sz="3200" b="1" u="sng" cap="small" spc="100" dirty="0">
                <a:solidFill>
                  <a:schemeClr val="bg1"/>
                </a:solidFill>
                <a:latin typeface="Arial Black" panose="020B0A04020102020204" pitchFamily="34" charset="0"/>
                <a:cs typeface="Leelawadee" panose="020B0502040204020203" pitchFamily="34" charset="-34"/>
              </a:rPr>
              <a:t>Reduction</a:t>
            </a:r>
            <a:r>
              <a:rPr lang="en-US" sz="3200" b="1" cap="small" spc="100" dirty="0">
                <a:solidFill>
                  <a:schemeClr val="bg1"/>
                </a:solidFill>
                <a:latin typeface="Arial Black" panose="020B0A04020102020204" pitchFamily="34" charset="0"/>
                <a:cs typeface="Leelawadee" panose="020B0502040204020203" pitchFamily="34" charset="-34"/>
              </a:rPr>
              <a:t> Targets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35" t="939" r="939" b="2852"/>
          <a:stretch/>
        </p:blipFill>
        <p:spPr>
          <a:xfrm>
            <a:off x="3255818" y="443239"/>
            <a:ext cx="8714510" cy="53699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9835" y="3315031"/>
            <a:ext cx="2671679" cy="1200329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7661" y="4716689"/>
            <a:ext cx="2671679" cy="1200329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5483" y="3398923"/>
            <a:ext cx="2653857" cy="1033208"/>
            <a:chOff x="229836" y="2791188"/>
            <a:chExt cx="2653857" cy="1033208"/>
          </a:xfrm>
        </p:grpSpPr>
        <p:sp>
          <p:nvSpPr>
            <p:cNvPr id="7" name="TextBox 6"/>
            <p:cNvSpPr txBox="1"/>
            <p:nvPr/>
          </p:nvSpPr>
          <p:spPr>
            <a:xfrm>
              <a:off x="247661" y="2791188"/>
              <a:ext cx="2636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By 2020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9836" y="3301176"/>
              <a:ext cx="26360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Million TPY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3308" y="4803528"/>
            <a:ext cx="2636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483" y="5313516"/>
            <a:ext cx="26360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20+ Million TPY</a:t>
            </a:r>
          </a:p>
        </p:txBody>
      </p:sp>
    </p:spTree>
    <p:extLst>
      <p:ext uri="{BB962C8B-B14F-4D97-AF65-F5344CB8AC3E}">
        <p14:creationId xmlns:p14="http://schemas.microsoft.com/office/powerpoint/2010/main" val="38286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99" y="2788664"/>
            <a:ext cx="1571625" cy="2028825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6065602" y="1502905"/>
            <a:ext cx="4306" cy="968718"/>
          </a:xfrm>
          <a:prstGeom prst="line">
            <a:avLst/>
          </a:prstGeom>
          <a:ln w="38100">
            <a:solidFill>
              <a:srgbClr val="65A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4" idx="0"/>
          </p:cNvCxnSpPr>
          <p:nvPr/>
        </p:nvCxnSpPr>
        <p:spPr>
          <a:xfrm>
            <a:off x="10099307" y="1502905"/>
            <a:ext cx="0" cy="995025"/>
          </a:xfrm>
          <a:prstGeom prst="line">
            <a:avLst/>
          </a:prstGeom>
          <a:ln w="38100">
            <a:solidFill>
              <a:srgbClr val="355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9146" y="5219389"/>
            <a:ext cx="2560320" cy="84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use Plastic Bags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0346" y="5215660"/>
            <a:ext cx="25603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/>
              <a:t>Deposit System</a:t>
            </a:r>
          </a:p>
          <a:p>
            <a:pPr lvl="0" algn="ctr"/>
            <a:r>
              <a:rPr lang="en-US" sz="2000" dirty="0"/>
              <a:t>Bottle Bill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30403" y="5242838"/>
            <a:ext cx="4681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Minimum Recycled Content</a:t>
            </a:r>
          </a:p>
          <a:p>
            <a:pPr algn="ctr"/>
            <a:r>
              <a:rPr lang="en-US" sz="2000" dirty="0"/>
              <a:t>-Rigid Plastic Packaging Containers (RPPC)</a:t>
            </a:r>
          </a:p>
          <a:p>
            <a:pPr algn="ctr"/>
            <a:r>
              <a:rPr lang="en-US" sz="2000" dirty="0"/>
              <a:t>-Trash Bags</a:t>
            </a:r>
          </a:p>
        </p:txBody>
      </p:sp>
      <p:sp>
        <p:nvSpPr>
          <p:cNvPr id="14" name="Oval 13"/>
          <p:cNvSpPr/>
          <p:nvPr/>
        </p:nvSpPr>
        <p:spPr>
          <a:xfrm>
            <a:off x="8791715" y="2497930"/>
            <a:ext cx="2615184" cy="2615184"/>
          </a:xfrm>
          <a:prstGeom prst="ellipse">
            <a:avLst/>
          </a:prstGeom>
          <a:noFill/>
          <a:ln w="28575">
            <a:solidFill>
              <a:srgbClr val="345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29308" y="1502905"/>
            <a:ext cx="11083628" cy="44055"/>
          </a:xfrm>
          <a:prstGeom prst="line">
            <a:avLst/>
          </a:prstGeom>
          <a:ln w="57150">
            <a:solidFill>
              <a:srgbClr val="65A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26880" y="1447569"/>
            <a:ext cx="202428" cy="198783"/>
          </a:xfrm>
          <a:prstGeom prst="ellipse">
            <a:avLst/>
          </a:prstGeom>
          <a:solidFill>
            <a:srgbClr val="65A050"/>
          </a:solidFill>
          <a:ln>
            <a:solidFill>
              <a:srgbClr val="65A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510508" y="1403514"/>
            <a:ext cx="202428" cy="198783"/>
          </a:xfrm>
          <a:prstGeom prst="ellipse">
            <a:avLst/>
          </a:prstGeom>
          <a:solidFill>
            <a:srgbClr val="65A050"/>
          </a:solidFill>
          <a:ln>
            <a:solidFill>
              <a:srgbClr val="65A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-1148"/>
            <a:ext cx="12192000" cy="1222877"/>
          </a:xfrm>
          <a:prstGeom prst="rect">
            <a:avLst/>
          </a:prstGeom>
          <a:solidFill>
            <a:srgbClr val="65A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01186" y="1763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	Existing State Packaging Policies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3556" y="1580044"/>
            <a:ext cx="2613900" cy="3528181"/>
            <a:chOff x="733556" y="1580044"/>
            <a:chExt cx="2613900" cy="352818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040506" y="1580044"/>
              <a:ext cx="1" cy="887699"/>
            </a:xfrm>
            <a:prstGeom prst="line">
              <a:avLst/>
            </a:prstGeom>
            <a:ln w="38100">
              <a:solidFill>
                <a:srgbClr val="AFD4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33556" y="2497930"/>
              <a:ext cx="2613900" cy="2610295"/>
            </a:xfrm>
            <a:prstGeom prst="ellipse">
              <a:avLst/>
            </a:prstGeom>
            <a:noFill/>
            <a:ln w="28575">
              <a:solidFill>
                <a:srgbClr val="AFD4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529" y="2787047"/>
              <a:ext cx="1296914" cy="1945371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>
          <a:xfrm>
            <a:off x="4758011" y="2497930"/>
            <a:ext cx="2615184" cy="2615184"/>
          </a:xfrm>
          <a:prstGeom prst="ellipse">
            <a:avLst/>
          </a:prstGeom>
          <a:noFill/>
          <a:ln w="28575">
            <a:solidFill>
              <a:srgbClr val="65A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8" t="9248" r="15407" b="10107"/>
          <a:stretch/>
        </p:blipFill>
        <p:spPr>
          <a:xfrm>
            <a:off x="5158930" y="2979175"/>
            <a:ext cx="1813343" cy="16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-16042"/>
            <a:ext cx="12192000" cy="1222877"/>
          </a:xfrm>
          <a:prstGeom prst="rect">
            <a:avLst/>
          </a:prstGeom>
          <a:solidFill>
            <a:srgbClr val="65A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59" y="307606"/>
            <a:ext cx="9905998" cy="686141"/>
          </a:xfrm>
        </p:spPr>
        <p:txBody>
          <a:bodyPr>
            <a:no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+mn-lt"/>
              </a:rPr>
              <a:t>Policy Drivers</a:t>
            </a:r>
          </a:p>
        </p:txBody>
      </p:sp>
      <p:sp>
        <p:nvSpPr>
          <p:cNvPr id="20" name="Wave 19"/>
          <p:cNvSpPr/>
          <p:nvPr/>
        </p:nvSpPr>
        <p:spPr>
          <a:xfrm flipV="1">
            <a:off x="191935" y="1442337"/>
            <a:ext cx="2647824" cy="1939037"/>
          </a:xfrm>
          <a:prstGeom prst="wave">
            <a:avLst/>
          </a:prstGeom>
          <a:solidFill>
            <a:srgbClr val="AFD476"/>
          </a:solidFill>
          <a:ln>
            <a:solidFill>
              <a:srgbClr val="AFD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91935" y="1445288"/>
            <a:ext cx="11708" cy="4831687"/>
          </a:xfrm>
          <a:prstGeom prst="line">
            <a:avLst/>
          </a:prstGeom>
          <a:ln w="57150">
            <a:solidFill>
              <a:srgbClr val="AFD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07237" y="1326933"/>
            <a:ext cx="192811" cy="193769"/>
          </a:xfrm>
          <a:prstGeom prst="ellipse">
            <a:avLst/>
          </a:prstGeom>
          <a:solidFill>
            <a:srgbClr val="AFD476"/>
          </a:solidFill>
          <a:ln>
            <a:solidFill>
              <a:srgbClr val="AFD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8341" y="2153597"/>
            <a:ext cx="2397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AB 341</a:t>
            </a:r>
          </a:p>
          <a:p>
            <a:pPr lvl="0"/>
            <a:r>
              <a:rPr lang="en-US" sz="2000" b="1" dirty="0"/>
              <a:t>75% Recycling Goal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9153" y="2227092"/>
            <a:ext cx="2560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Drought</a:t>
            </a:r>
          </a:p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Wildfires</a:t>
            </a:r>
          </a:p>
          <a:p>
            <a:pPr lvl="0"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Wave 45"/>
          <p:cNvSpPr/>
          <p:nvPr/>
        </p:nvSpPr>
        <p:spPr>
          <a:xfrm flipV="1">
            <a:off x="3130034" y="2061821"/>
            <a:ext cx="2779890" cy="1938528"/>
          </a:xfrm>
          <a:prstGeom prst="wave">
            <a:avLst/>
          </a:prstGeom>
          <a:solidFill>
            <a:srgbClr val="65A050"/>
          </a:solidFill>
          <a:ln>
            <a:solidFill>
              <a:srgbClr val="65A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142325" y="2061822"/>
            <a:ext cx="6457" cy="4215153"/>
          </a:xfrm>
          <a:prstGeom prst="line">
            <a:avLst/>
          </a:prstGeom>
          <a:ln w="57150">
            <a:solidFill>
              <a:srgbClr val="65A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044339" y="1862045"/>
            <a:ext cx="202428" cy="198783"/>
          </a:xfrm>
          <a:prstGeom prst="ellipse">
            <a:avLst/>
          </a:prstGeom>
          <a:solidFill>
            <a:srgbClr val="65A050"/>
          </a:solidFill>
          <a:ln>
            <a:solidFill>
              <a:srgbClr val="65A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Wave 53"/>
          <p:cNvSpPr/>
          <p:nvPr/>
        </p:nvSpPr>
        <p:spPr>
          <a:xfrm flipV="1">
            <a:off x="6223081" y="1445323"/>
            <a:ext cx="2779890" cy="1938528"/>
          </a:xfrm>
          <a:prstGeom prst="wav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6235372" y="1448351"/>
            <a:ext cx="0" cy="4828624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6134158" y="1326933"/>
            <a:ext cx="202428" cy="19878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Wave 57"/>
          <p:cNvSpPr/>
          <p:nvPr/>
        </p:nvSpPr>
        <p:spPr>
          <a:xfrm flipV="1">
            <a:off x="9289586" y="1980435"/>
            <a:ext cx="2779890" cy="1938528"/>
          </a:xfrm>
          <a:prstGeom prst="wave">
            <a:avLst/>
          </a:prstGeom>
          <a:solidFill>
            <a:srgbClr val="355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9301877" y="1983464"/>
            <a:ext cx="0" cy="4293511"/>
          </a:xfrm>
          <a:prstGeom prst="line">
            <a:avLst/>
          </a:prstGeom>
          <a:ln w="57150">
            <a:solidFill>
              <a:srgbClr val="355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9200663" y="1862045"/>
            <a:ext cx="202428" cy="198783"/>
          </a:xfrm>
          <a:prstGeom prst="ellipse">
            <a:avLst/>
          </a:prstGeom>
          <a:solidFill>
            <a:srgbClr val="355232"/>
          </a:solidFill>
          <a:ln>
            <a:solidFill>
              <a:srgbClr val="65A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14754" y="2307485"/>
            <a:ext cx="2889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</a:rPr>
              <a:t>Climate Change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26175" y="2716038"/>
            <a:ext cx="288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</a:rPr>
              <a:t>Existing Statutory &amp; Regulatory Requirements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399284" y="2716038"/>
            <a:ext cx="288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</a:rPr>
              <a:t>Marine Debris &amp; Water Pollution</a:t>
            </a:r>
          </a:p>
        </p:txBody>
      </p:sp>
    </p:spTree>
    <p:extLst>
      <p:ext uri="{BB962C8B-B14F-4D97-AF65-F5344CB8AC3E}">
        <p14:creationId xmlns:p14="http://schemas.microsoft.com/office/powerpoint/2010/main" val="87546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48375" y="5003209"/>
            <a:ext cx="3185861" cy="922758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16042"/>
            <a:ext cx="12192000" cy="1222877"/>
          </a:xfrm>
          <a:prstGeom prst="rect">
            <a:avLst/>
          </a:prstGeom>
          <a:solidFill>
            <a:srgbClr val="65A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6215" y="226327"/>
            <a:ext cx="1170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Climate Change Negatively Impacts California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485438" y="6224588"/>
            <a:ext cx="1706562" cy="365125"/>
          </a:xfrm>
          <a:prstGeom prst="rect">
            <a:avLst/>
          </a:prstGeom>
        </p:spPr>
        <p:txBody>
          <a:bodyPr/>
          <a:lstStyle/>
          <a:p>
            <a:fld id="{63923034-D554-47A2-B4BE-BD648A530834}" type="slidenum">
              <a:rPr lang="en-US" smtClean="0"/>
              <a:t>15</a:t>
            </a:fld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713638" y="3524187"/>
            <a:ext cx="495671" cy="56436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1037" y="5003209"/>
            <a:ext cx="3117273" cy="954107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Many Health Risks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9672" y="1427285"/>
            <a:ext cx="6563442" cy="954107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Methane Gas Contributes to Climate Change in California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5523" y="5048153"/>
            <a:ext cx="3208713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Wildfire and Coastal Erosion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/>
          <a:stretch/>
        </p:blipFill>
        <p:spPr>
          <a:xfrm>
            <a:off x="6096000" y="2553417"/>
            <a:ext cx="1611504" cy="1138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1244" r="3906" b="2132"/>
          <a:stretch/>
        </p:blipFill>
        <p:spPr>
          <a:xfrm>
            <a:off x="2509672" y="2505590"/>
            <a:ext cx="3108638" cy="2251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2"/>
          <a:stretch/>
        </p:blipFill>
        <p:spPr>
          <a:xfrm>
            <a:off x="7228782" y="3806216"/>
            <a:ext cx="2005454" cy="11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3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89" r="25742"/>
          <a:stretch/>
        </p:blipFill>
        <p:spPr>
          <a:xfrm rot="21046750">
            <a:off x="339874" y="271903"/>
            <a:ext cx="3760230" cy="45452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778">
            <a:off x="6135472" y="490343"/>
            <a:ext cx="5323773" cy="4005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4" y="3866437"/>
            <a:ext cx="4763165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83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-16042"/>
            <a:ext cx="12192000" cy="1222877"/>
          </a:xfrm>
          <a:prstGeom prst="rect">
            <a:avLst/>
          </a:prstGeom>
          <a:solidFill>
            <a:srgbClr val="65A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86" y="274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State of Recycling and Disposal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6" y="1538290"/>
            <a:ext cx="3758921" cy="4322760"/>
          </a:xfrm>
        </p:spPr>
      </p:pic>
      <p:grpSp>
        <p:nvGrpSpPr>
          <p:cNvPr id="9" name="Group 8"/>
          <p:cNvGrpSpPr/>
          <p:nvPr/>
        </p:nvGrpSpPr>
        <p:grpSpPr>
          <a:xfrm>
            <a:off x="3947234" y="1571182"/>
            <a:ext cx="1993392" cy="1134533"/>
            <a:chOff x="3572932" y="1093470"/>
            <a:chExt cx="1993392" cy="1134533"/>
          </a:xfrm>
          <a:solidFill>
            <a:srgbClr val="008000"/>
          </a:solidFill>
        </p:grpSpPr>
        <p:sp>
          <p:nvSpPr>
            <p:cNvPr id="3" name="Rectangle 2"/>
            <p:cNvSpPr/>
            <p:nvPr/>
          </p:nvSpPr>
          <p:spPr>
            <a:xfrm>
              <a:off x="3572932" y="1093470"/>
              <a:ext cx="1993392" cy="11345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27877" y="1368347"/>
              <a:ext cx="1083501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2016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47234" y="3189130"/>
            <a:ext cx="1993392" cy="1134533"/>
            <a:chOff x="3667965" y="3032782"/>
            <a:chExt cx="1947613" cy="1134533"/>
          </a:xfrm>
          <a:solidFill>
            <a:srgbClr val="008000"/>
          </a:solidFill>
        </p:grpSpPr>
        <p:sp>
          <p:nvSpPr>
            <p:cNvPr id="6" name="Rectangle 5"/>
            <p:cNvSpPr/>
            <p:nvPr/>
          </p:nvSpPr>
          <p:spPr>
            <a:xfrm>
              <a:off x="3667965" y="3032782"/>
              <a:ext cx="1947613" cy="11345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4145" y="3061439"/>
              <a:ext cx="1835252" cy="107721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Statewide Goals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102515" y="3189130"/>
            <a:ext cx="5514837" cy="548681"/>
          </a:xfrm>
          <a:prstGeom prst="rect">
            <a:avLst/>
          </a:prstGeom>
          <a:solidFill>
            <a:srgbClr val="AFD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43334" y="3284301"/>
            <a:ext cx="5474018" cy="485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75% Recycling, Composting and Source Reduction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02515" y="3801258"/>
            <a:ext cx="5514837" cy="548640"/>
          </a:xfrm>
          <a:prstGeom prst="rect">
            <a:avLst/>
          </a:prstGeom>
          <a:solidFill>
            <a:srgbClr val="C6B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6143334" y="3901227"/>
            <a:ext cx="5834924" cy="44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Greenhouse Gas Reduction</a:t>
            </a:r>
          </a:p>
          <a:p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43334" y="1570013"/>
            <a:ext cx="5875743" cy="1160768"/>
            <a:chOff x="5940626" y="4663197"/>
            <a:chExt cx="5875743" cy="1160768"/>
          </a:xfrm>
        </p:grpSpPr>
        <p:sp>
          <p:nvSpPr>
            <p:cNvPr id="17" name="Rectangle 16"/>
            <p:cNvSpPr/>
            <p:nvPr/>
          </p:nvSpPr>
          <p:spPr>
            <a:xfrm>
              <a:off x="5940626" y="4663197"/>
              <a:ext cx="5514837" cy="548681"/>
            </a:xfrm>
            <a:prstGeom prst="rect">
              <a:avLst/>
            </a:prstGeom>
            <a:solidFill>
              <a:srgbClr val="AFD4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3"/>
            <p:cNvSpPr txBox="1">
              <a:spLocks/>
            </p:cNvSpPr>
            <p:nvPr/>
          </p:nvSpPr>
          <p:spPr>
            <a:xfrm>
              <a:off x="5981445" y="4758368"/>
              <a:ext cx="5474018" cy="4852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/>
                <a:t>42.7 Million Tons Disposed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40626" y="5275325"/>
              <a:ext cx="5514837" cy="548640"/>
            </a:xfrm>
            <a:prstGeom prst="rect">
              <a:avLst/>
            </a:prstGeom>
            <a:solidFill>
              <a:srgbClr val="C6B1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ontent Placeholder 3"/>
            <p:cNvSpPr txBox="1">
              <a:spLocks/>
            </p:cNvSpPr>
            <p:nvPr/>
          </p:nvSpPr>
          <p:spPr>
            <a:xfrm>
              <a:off x="5981445" y="5375294"/>
              <a:ext cx="5834924" cy="4486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/>
                <a:t>44 Percent Recycling Rate</a:t>
              </a:r>
            </a:p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3164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6042"/>
            <a:ext cx="12192000" cy="1222877"/>
          </a:xfrm>
          <a:prstGeom prst="rect">
            <a:avLst/>
          </a:prstGeom>
          <a:solidFill>
            <a:srgbClr val="65A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6215" y="226327"/>
            <a:ext cx="117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Statewide Projected Disposal 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485438" y="6224588"/>
            <a:ext cx="1706562" cy="365125"/>
          </a:xfrm>
          <a:prstGeom prst="rect">
            <a:avLst/>
          </a:prstGeom>
        </p:spPr>
        <p:txBody>
          <a:bodyPr/>
          <a:lstStyle/>
          <a:p>
            <a:fld id="{63923034-D554-47A2-B4BE-BD648A530834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838200" y="1207698"/>
          <a:ext cx="9677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010400" y="2462555"/>
            <a:ext cx="0" cy="128016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400" y="2848094"/>
            <a:ext cx="159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24 million tons</a:t>
            </a:r>
          </a:p>
        </p:txBody>
      </p:sp>
    </p:spTree>
    <p:extLst>
      <p:ext uri="{BB962C8B-B14F-4D97-AF65-F5344CB8AC3E}">
        <p14:creationId xmlns:p14="http://schemas.microsoft.com/office/powerpoint/2010/main" val="1549491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6042"/>
            <a:ext cx="12192000" cy="1222877"/>
          </a:xfrm>
          <a:prstGeom prst="rect">
            <a:avLst/>
          </a:prstGeom>
          <a:solidFill>
            <a:srgbClr val="65A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" y="259817"/>
            <a:ext cx="1194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Packaging in California’s Disposal Stream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485438" y="6224588"/>
            <a:ext cx="1706562" cy="365125"/>
          </a:xfrm>
          <a:prstGeom prst="rect">
            <a:avLst/>
          </a:prstGeom>
        </p:spPr>
        <p:txBody>
          <a:bodyPr/>
          <a:lstStyle/>
          <a:p>
            <a:fld id="{63923034-D554-47A2-B4BE-BD648A530834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274882" y="1187588"/>
          <a:ext cx="8296508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0" y="967703"/>
          <a:ext cx="9473448" cy="458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2149902" y="5556176"/>
            <a:ext cx="7892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Based on data from CalRecycle 2014 waste characterization studies 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984955" y="4062240"/>
            <a:ext cx="222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Non-Packaging Waste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9284" y="3031189"/>
            <a:ext cx="222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Packaging Waste</a:t>
            </a:r>
          </a:p>
        </p:txBody>
      </p:sp>
    </p:spTree>
    <p:extLst>
      <p:ext uri="{BB962C8B-B14F-4D97-AF65-F5344CB8AC3E}">
        <p14:creationId xmlns:p14="http://schemas.microsoft.com/office/powerpoint/2010/main" val="407330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3D788F-BC79-9A4F-92B3-9690342BDE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491076" y="0"/>
            <a:ext cx="7209847" cy="6855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2A3EA7-1766-9344-B871-C902CDD8A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255" y="1534227"/>
            <a:ext cx="2072640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050D039-013F-884B-B652-69A71D0AB827}"/>
              </a:ext>
            </a:extLst>
          </p:cNvPr>
          <p:cNvSpPr txBox="1">
            <a:spLocks/>
          </p:cNvSpPr>
          <p:nvPr/>
        </p:nvSpPr>
        <p:spPr>
          <a:xfrm>
            <a:off x="2035635" y="4628274"/>
            <a:ext cx="8120726" cy="1084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Teresa Bui</a:t>
            </a:r>
          </a:p>
          <a:p>
            <a:r>
              <a:rPr lang="en-US" sz="2400" dirty="0">
                <a:solidFill>
                  <a:srgbClr val="818458"/>
                </a:solidFill>
                <a:latin typeface="Century Gothic" panose="020B0502020202020204" pitchFamily="34" charset="0"/>
              </a:rPr>
              <a:t>Special Advisor to the Director of CalRecycle</a:t>
            </a:r>
          </a:p>
          <a:p>
            <a:r>
              <a:rPr lang="en-US" sz="2400" dirty="0">
                <a:solidFill>
                  <a:srgbClr val="818458"/>
                </a:solidFill>
                <a:latin typeface="Century Gothic" panose="020B0502020202020204" pitchFamily="34" charset="0"/>
              </a:rPr>
              <a:t>CalRecycle</a:t>
            </a:r>
            <a:endParaRPr lang="en-US" sz="2400" dirty="0">
              <a:solidFill>
                <a:srgbClr val="8184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61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6042"/>
            <a:ext cx="12192000" cy="1222877"/>
          </a:xfrm>
          <a:prstGeom prst="rect">
            <a:avLst/>
          </a:prstGeom>
          <a:solidFill>
            <a:srgbClr val="65A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" y="241453"/>
            <a:ext cx="117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Packaging Material Types Disposed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485438" y="6224588"/>
            <a:ext cx="1706562" cy="365125"/>
          </a:xfrm>
          <a:prstGeom prst="rect">
            <a:avLst/>
          </a:prstGeom>
        </p:spPr>
        <p:txBody>
          <a:bodyPr/>
          <a:lstStyle/>
          <a:p>
            <a:fld id="{63923034-D554-47A2-B4BE-BD648A53083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463359" y="1251284"/>
          <a:ext cx="4990704" cy="405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149902" y="5556176"/>
            <a:ext cx="7892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Based on Data from CalRecycle 2014 Waste Characterization Studies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11153" y="3805100"/>
            <a:ext cx="5514837" cy="548640"/>
          </a:xfrm>
          <a:prstGeom prst="rect">
            <a:avLst/>
          </a:prstGeom>
          <a:solidFill>
            <a:srgbClr val="C6B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11153" y="3866553"/>
            <a:ext cx="5834924" cy="44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Fiber (Paper) – 5.1 Million Tons</a:t>
            </a:r>
          </a:p>
          <a:p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04700" y="3111027"/>
            <a:ext cx="5514837" cy="548640"/>
            <a:chOff x="740016" y="4869069"/>
            <a:chExt cx="5514837" cy="548640"/>
          </a:xfrm>
        </p:grpSpPr>
        <p:sp>
          <p:nvSpPr>
            <p:cNvPr id="10" name="Rectangle 9"/>
            <p:cNvSpPr/>
            <p:nvPr/>
          </p:nvSpPr>
          <p:spPr>
            <a:xfrm>
              <a:off x="740016" y="4869069"/>
              <a:ext cx="5514837" cy="548640"/>
            </a:xfrm>
            <a:prstGeom prst="rect">
              <a:avLst/>
            </a:prstGeom>
            <a:solidFill>
              <a:srgbClr val="9F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3"/>
            <p:cNvSpPr txBox="1">
              <a:spLocks/>
            </p:cNvSpPr>
            <p:nvPr/>
          </p:nvSpPr>
          <p:spPr>
            <a:xfrm>
              <a:off x="740016" y="4952156"/>
              <a:ext cx="5140902" cy="4486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/>
                <a:t>Plastic – 2.3 Million Tons</a:t>
              </a:r>
            </a:p>
            <a:p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4700" y="2239734"/>
            <a:ext cx="5514837" cy="748688"/>
            <a:chOff x="581163" y="2869316"/>
            <a:chExt cx="5514837" cy="748688"/>
          </a:xfrm>
        </p:grpSpPr>
        <p:sp>
          <p:nvSpPr>
            <p:cNvPr id="12" name="Rectangle 11"/>
            <p:cNvSpPr/>
            <p:nvPr/>
          </p:nvSpPr>
          <p:spPr>
            <a:xfrm>
              <a:off x="581163" y="2869316"/>
              <a:ext cx="5514837" cy="74868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3"/>
            <p:cNvSpPr txBox="1">
              <a:spLocks/>
            </p:cNvSpPr>
            <p:nvPr/>
          </p:nvSpPr>
          <p:spPr>
            <a:xfrm>
              <a:off x="628436" y="3069364"/>
              <a:ext cx="5093630" cy="4486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b="1" dirty="0">
                  <a:solidFill>
                    <a:schemeClr val="bg1"/>
                  </a:solidFill>
                </a:rPr>
                <a:t>Most Prominent Packaging Material Types</a:t>
              </a:r>
            </a:p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871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6042"/>
            <a:ext cx="5021180" cy="6288505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225284" y="2376494"/>
            <a:ext cx="4795896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spc="100" dirty="0">
                <a:solidFill>
                  <a:schemeClr val="bg1"/>
                </a:solidFill>
                <a:latin typeface="+mn-lt"/>
                <a:cs typeface="Leelawadee" panose="020B0502040204020203" pitchFamily="34" charset="-34"/>
              </a:rPr>
              <a:t>A Robust Closed-Loop Recycling Infrastructure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2820"/>
            <a:ext cx="5630779" cy="5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36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3923034-D554-47A2-B4BE-BD648A53083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29389" y="3247811"/>
            <a:ext cx="11325727" cy="1009650"/>
          </a:xfrm>
          <a:prstGeom prst="rightArrow">
            <a:avLst/>
          </a:prstGeom>
          <a:gradFill flip="none" rotWithShape="1">
            <a:gsLst>
              <a:gs pos="0">
                <a:srgbClr val="65A050">
                  <a:shade val="30000"/>
                  <a:satMod val="115000"/>
                </a:srgbClr>
              </a:gs>
              <a:gs pos="50000">
                <a:srgbClr val="65A050">
                  <a:shade val="67500"/>
                  <a:satMod val="115000"/>
                </a:srgbClr>
              </a:gs>
              <a:gs pos="100000">
                <a:srgbClr val="65A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8458" y="5060769"/>
            <a:ext cx="262435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0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Dec. 2013</a:t>
            </a:r>
          </a:p>
          <a:p>
            <a:pPr algn="ctr" defTabSz="914400"/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Packaging Workshop: Opportunities and Challenges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3068" y="1340849"/>
            <a:ext cx="2024280" cy="2656787"/>
            <a:chOff x="1682427" y="1343713"/>
            <a:chExt cx="2024280" cy="2656787"/>
          </a:xfrm>
        </p:grpSpPr>
        <p:sp>
          <p:nvSpPr>
            <p:cNvPr id="11" name="Rectangle 10"/>
            <p:cNvSpPr/>
            <p:nvPr/>
          </p:nvSpPr>
          <p:spPr>
            <a:xfrm>
              <a:off x="1682427" y="1343713"/>
              <a:ext cx="202428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2000" b="1" dirty="0">
                  <a:solidFill>
                    <a:srgbClr val="0070C0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Oct. 2011</a:t>
              </a:r>
            </a:p>
            <a:p>
              <a:pPr algn="ctr" defTabSz="914400"/>
              <a:r>
                <a:rPr lang="en-US" b="1" dirty="0">
                  <a:solidFill>
                    <a:srgbClr val="70AD47">
                      <a:lumMod val="75000"/>
                    </a:srgbClr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75% Recycling Goal Established</a:t>
              </a:r>
            </a:p>
            <a:p>
              <a:pPr algn="ctr" defTabSz="914400"/>
              <a:r>
                <a:rPr lang="en-US" b="1" dirty="0">
                  <a:solidFill>
                    <a:srgbClr val="70AD47">
                      <a:lumMod val="75000"/>
                    </a:srgbClr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AB 341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118220" y="3028950"/>
              <a:ext cx="0" cy="9715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118221" y="2612202"/>
              <a:ext cx="463055" cy="4338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3232899" y="1202495"/>
            <a:ext cx="26243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0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Nov. 2014</a:t>
            </a:r>
          </a:p>
          <a:p>
            <a:pPr algn="ctr" defTabSz="914400"/>
            <a:r>
              <a:rPr lang="en-US" b="1" dirty="0">
                <a:solidFill>
                  <a:srgbClr val="70AD47">
                    <a:lumMod val="75000"/>
                  </a:srgb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Packaging Policy Workshop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540990" y="2170923"/>
            <a:ext cx="1" cy="1823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9432053" y="3505689"/>
            <a:ext cx="2624355" cy="2382318"/>
            <a:chOff x="8128767" y="3490836"/>
            <a:chExt cx="2624355" cy="2382318"/>
          </a:xfrm>
        </p:grpSpPr>
        <p:sp>
          <p:nvSpPr>
            <p:cNvPr id="17" name="Rectangle 16"/>
            <p:cNvSpPr/>
            <p:nvPr/>
          </p:nvSpPr>
          <p:spPr>
            <a:xfrm>
              <a:off x="8128767" y="4919047"/>
              <a:ext cx="26243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2000" b="1" dirty="0">
                  <a:solidFill>
                    <a:srgbClr val="0070C0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2018</a:t>
              </a:r>
            </a:p>
            <a:p>
              <a:pPr algn="ctr" defTabSz="914400"/>
              <a:r>
                <a:rPr lang="en-US" b="1" dirty="0">
                  <a:solidFill>
                    <a:srgbClr val="70AD47">
                      <a:lumMod val="75000"/>
                    </a:srgbClr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CalRecycle Finalizes Packaging Policy Model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 flipV="1">
              <a:off x="9435450" y="3490836"/>
              <a:ext cx="0" cy="14071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070306" y="2053265"/>
            <a:ext cx="2624355" cy="1931149"/>
            <a:chOff x="7849077" y="2066487"/>
            <a:chExt cx="2624355" cy="1931149"/>
          </a:xfrm>
        </p:grpSpPr>
        <p:sp>
          <p:nvSpPr>
            <p:cNvPr id="16" name="Rectangle 15"/>
            <p:cNvSpPr/>
            <p:nvPr/>
          </p:nvSpPr>
          <p:spPr>
            <a:xfrm>
              <a:off x="7849077" y="2066487"/>
              <a:ext cx="262435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b="1" dirty="0">
                  <a:solidFill>
                    <a:srgbClr val="0070C0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Oct. 2017</a:t>
              </a:r>
            </a:p>
            <a:p>
              <a:pPr algn="ctr" defTabSz="914400"/>
              <a:r>
                <a:rPr lang="en-US" b="1" dirty="0">
                  <a:solidFill>
                    <a:srgbClr val="70AD47">
                      <a:lumMod val="75000"/>
                    </a:srgbClr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Packaging Reform Workshop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9157055" y="3026086"/>
              <a:ext cx="0" cy="9715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724690" y="1712365"/>
            <a:ext cx="2624355" cy="2300237"/>
            <a:chOff x="5742540" y="1468839"/>
            <a:chExt cx="2624355" cy="2530973"/>
          </a:xfrm>
        </p:grpSpPr>
        <p:sp>
          <p:nvSpPr>
            <p:cNvPr id="14" name="Rectangle 13"/>
            <p:cNvSpPr/>
            <p:nvPr/>
          </p:nvSpPr>
          <p:spPr>
            <a:xfrm>
              <a:off x="5742540" y="1468839"/>
              <a:ext cx="26243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2000" b="1" dirty="0">
                  <a:solidFill>
                    <a:srgbClr val="0070C0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March 2017</a:t>
              </a:r>
            </a:p>
            <a:p>
              <a:pPr algn="ctr" defTabSz="914400"/>
              <a:r>
                <a:rPr lang="en-US" b="1" dirty="0">
                  <a:solidFill>
                    <a:srgbClr val="70AD47">
                      <a:lumMod val="75000"/>
                    </a:srgbClr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Packaging Reform Workshop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7435358" y="2490627"/>
              <a:ext cx="1" cy="15091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130403" y="3493805"/>
            <a:ext cx="2624355" cy="2680286"/>
            <a:chOff x="5357596" y="3493946"/>
            <a:chExt cx="2624355" cy="2680286"/>
          </a:xfrm>
        </p:grpSpPr>
        <p:sp>
          <p:nvSpPr>
            <p:cNvPr id="15" name="Rectangle 14"/>
            <p:cNvSpPr/>
            <p:nvPr/>
          </p:nvSpPr>
          <p:spPr>
            <a:xfrm>
              <a:off x="5357596" y="5220125"/>
              <a:ext cx="26243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2000" b="1" dirty="0">
                  <a:solidFill>
                    <a:srgbClr val="0070C0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Jan. 2016</a:t>
              </a:r>
            </a:p>
            <a:p>
              <a:pPr algn="ctr" defTabSz="914400"/>
              <a:r>
                <a:rPr lang="en-US" b="1" dirty="0">
                  <a:solidFill>
                    <a:srgbClr val="70AD47">
                      <a:lumMod val="75000"/>
                    </a:srgbClr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Manufacturer’s Challenge Workshop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6880849" y="3493946"/>
              <a:ext cx="0" cy="1726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V="1">
            <a:off x="3170635" y="3085516"/>
            <a:ext cx="0" cy="19829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2513" y="3505689"/>
            <a:ext cx="2293483" cy="1589383"/>
            <a:chOff x="1703347" y="3508088"/>
            <a:chExt cx="2293483" cy="1589383"/>
          </a:xfrm>
        </p:grpSpPr>
        <p:sp>
          <p:nvSpPr>
            <p:cNvPr id="2" name="TextBox 1"/>
            <p:cNvSpPr txBox="1"/>
            <p:nvPr/>
          </p:nvSpPr>
          <p:spPr>
            <a:xfrm>
              <a:off x="1703347" y="4174141"/>
              <a:ext cx="2293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b="1" dirty="0">
                  <a:solidFill>
                    <a:prstClr val="black"/>
                  </a:solidFill>
                  <a:latin typeface="Calibri"/>
                </a:rPr>
                <a:t>Dec. 2012 &amp; July 2013</a:t>
              </a:r>
            </a:p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Meetings with Companies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2998004" y="3508088"/>
              <a:ext cx="0" cy="746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817047" y="2035703"/>
            <a:ext cx="2293483" cy="1946331"/>
            <a:chOff x="5081908" y="2046974"/>
            <a:chExt cx="2293483" cy="1946331"/>
          </a:xfrm>
        </p:grpSpPr>
        <p:sp>
          <p:nvSpPr>
            <p:cNvPr id="28" name="TextBox 27"/>
            <p:cNvSpPr txBox="1"/>
            <p:nvPr/>
          </p:nvSpPr>
          <p:spPr>
            <a:xfrm>
              <a:off x="5081908" y="2046974"/>
              <a:ext cx="2293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b="1" dirty="0">
                  <a:solidFill>
                    <a:prstClr val="black"/>
                  </a:solidFill>
                  <a:latin typeface="Calibri"/>
                </a:rPr>
                <a:t>Nov. 2015</a:t>
              </a:r>
            </a:p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2014 Waste Characterization Study Released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 flipV="1">
              <a:off x="6224150" y="3247303"/>
              <a:ext cx="0" cy="746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2023728" y="2406955"/>
            <a:ext cx="229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prstClr val="black"/>
                </a:solidFill>
                <a:latin typeface="Calibri"/>
              </a:rPr>
              <a:t>Dec. 2013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Bioplastics Workshop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5209" y="4217600"/>
            <a:ext cx="229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prstClr val="black"/>
                </a:solidFill>
                <a:latin typeface="Calibri"/>
              </a:rPr>
              <a:t>Dec. 2016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/>
              </a:rPr>
              <a:t>Public Meeting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7521758" y="3498271"/>
            <a:ext cx="0" cy="7460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8115163" y="853265"/>
            <a:ext cx="2293483" cy="3143548"/>
            <a:chOff x="7124994" y="854090"/>
            <a:chExt cx="2293483" cy="3143548"/>
          </a:xfrm>
        </p:grpSpPr>
        <p:cxnSp>
          <p:nvCxnSpPr>
            <p:cNvPr id="40" name="Straight Connector 39"/>
            <p:cNvCxnSpPr>
              <a:endCxn id="42" idx="2"/>
            </p:cNvCxnSpPr>
            <p:nvPr/>
          </p:nvCxnSpPr>
          <p:spPr>
            <a:xfrm flipV="1">
              <a:off x="8271736" y="1777420"/>
              <a:ext cx="0" cy="2220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124994" y="854090"/>
              <a:ext cx="2293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b="1" dirty="0">
                  <a:solidFill>
                    <a:prstClr val="black"/>
                  </a:solidFill>
                  <a:latin typeface="Calibri"/>
                </a:rPr>
                <a:t>July 2017</a:t>
              </a:r>
            </a:p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Draft Screening Criteria Released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2505" y="2495"/>
            <a:ext cx="1166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small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CalRecycle’s</a:t>
            </a:r>
            <a:r>
              <a:rPr lang="en-US" sz="5400" b="1" cap="small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Packaging Activities</a:t>
            </a:r>
          </a:p>
        </p:txBody>
      </p:sp>
    </p:spTree>
    <p:extLst>
      <p:ext uri="{BB962C8B-B14F-4D97-AF65-F5344CB8AC3E}">
        <p14:creationId xmlns:p14="http://schemas.microsoft.com/office/powerpoint/2010/main" val="1859264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8612"/>
            <a:ext cx="3872913" cy="6288505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792703" y="4587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45643" y="1731308"/>
            <a:ext cx="3853425" cy="3159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small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CalRecycle’s</a:t>
            </a:r>
            <a:r>
              <a:rPr lang="en-US" sz="4000" b="1" cap="small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Goals for Packaging Reform</a:t>
            </a:r>
          </a:p>
        </p:txBody>
      </p:sp>
    </p:spTree>
    <p:extLst>
      <p:ext uri="{BB962C8B-B14F-4D97-AF65-F5344CB8AC3E}">
        <p14:creationId xmlns:p14="http://schemas.microsoft.com/office/powerpoint/2010/main" val="2683538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6042"/>
            <a:ext cx="3872913" cy="6288505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792703" y="3969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19588" y="1526744"/>
            <a:ext cx="3753325" cy="3159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What Does a Comprehensive Packaging Policy Mean?</a:t>
            </a:r>
            <a:endParaRPr lang="en-US" sz="3400" cap="smal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54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6042"/>
            <a:ext cx="12192000" cy="1222877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0469" y="204657"/>
            <a:ext cx="10769365" cy="868840"/>
          </a:xfrm>
        </p:spPr>
        <p:txBody>
          <a:bodyPr>
            <a:no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What Is Included in Packaging?</a:t>
            </a:r>
            <a:endParaRPr lang="en-US" cap="smal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Hexagon 8"/>
          <p:cNvSpPr/>
          <p:nvPr/>
        </p:nvSpPr>
        <p:spPr>
          <a:xfrm>
            <a:off x="6761813" y="2227500"/>
            <a:ext cx="4114800" cy="3200400"/>
          </a:xfrm>
          <a:prstGeom prst="flowChartDocument">
            <a:avLst/>
          </a:prstGeom>
          <a:solidFill>
            <a:srgbClr val="9FD1D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61813" y="2494570"/>
            <a:ext cx="4114800" cy="2866430"/>
          </a:xfrm>
          <a:prstGeom prst="flowChartDocumen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056"/>
                </a:solidFill>
              </a:rPr>
              <a:t>Primary, Secondary, </a:t>
            </a:r>
            <a:br>
              <a:rPr lang="en-US" sz="3600" dirty="0">
                <a:solidFill>
                  <a:srgbClr val="003056"/>
                </a:solidFill>
              </a:rPr>
            </a:br>
            <a:r>
              <a:rPr lang="en-US" sz="3600" dirty="0">
                <a:solidFill>
                  <a:srgbClr val="003056"/>
                </a:solidFill>
              </a:rPr>
              <a:t>and Tertiary </a:t>
            </a:r>
          </a:p>
          <a:p>
            <a:pPr algn="ctr"/>
            <a:r>
              <a:rPr lang="en-US" sz="3600" dirty="0">
                <a:solidFill>
                  <a:srgbClr val="003056"/>
                </a:solidFill>
              </a:rPr>
              <a:t>Packaging</a:t>
            </a:r>
          </a:p>
          <a:p>
            <a:endParaRPr lang="en-US" sz="3600" dirty="0"/>
          </a:p>
        </p:txBody>
      </p:sp>
      <p:sp>
        <p:nvSpPr>
          <p:cNvPr id="15" name="Hexagon 13"/>
          <p:cNvSpPr/>
          <p:nvPr/>
        </p:nvSpPr>
        <p:spPr>
          <a:xfrm>
            <a:off x="1138338" y="2211983"/>
            <a:ext cx="4114800" cy="3200400"/>
          </a:xfrm>
          <a:prstGeom prst="flowChartDocument">
            <a:avLst/>
          </a:prstGeom>
          <a:solidFill>
            <a:srgbClr val="0989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7" idx="2"/>
          </p:cNvCxnSpPr>
          <p:nvPr/>
        </p:nvCxnSpPr>
        <p:spPr>
          <a:xfrm>
            <a:off x="0" y="2211983"/>
            <a:ext cx="11410305" cy="0"/>
          </a:xfrm>
          <a:prstGeom prst="line">
            <a:avLst/>
          </a:prstGeom>
          <a:ln w="101600">
            <a:solidFill>
              <a:srgbClr val="003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410305" y="1983383"/>
            <a:ext cx="457200" cy="457200"/>
          </a:xfrm>
          <a:prstGeom prst="ellipse">
            <a:avLst/>
          </a:prstGeom>
          <a:solidFill>
            <a:srgbClr val="003056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34938" y="2494570"/>
            <a:ext cx="3321599" cy="3519976"/>
          </a:xfrm>
          <a:prstGeom prst="flowChartDocumen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solidFill>
                  <a:schemeClr val="bg1"/>
                </a:solidFill>
              </a:rPr>
              <a:t>All Packaging Material Types in California Market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06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16042"/>
            <a:ext cx="2791326" cy="6288505"/>
          </a:xfrm>
          <a:prstGeom prst="rect">
            <a:avLst/>
          </a:prstGeom>
          <a:solidFill>
            <a:srgbClr val="65A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4862"/>
            <a:ext cx="2934045" cy="2446695"/>
          </a:xfrm>
        </p:spPr>
        <p:txBody>
          <a:bodyPr>
            <a:noAutofit/>
          </a:bodyPr>
          <a:lstStyle/>
          <a:p>
            <a:pPr algn="ctr"/>
            <a:r>
              <a:rPr lang="en-US" sz="3000" b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Essential Components for a Statewide Policy for Packaging</a:t>
            </a:r>
            <a:endParaRPr lang="en-US" sz="3000" cap="smal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668045" y="398427"/>
          <a:ext cx="93072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8812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Use reusable containers and systems</a:t>
            </a:r>
          </a:p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Expect more from your vendors</a:t>
            </a:r>
          </a:p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Apply Compost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6042"/>
            <a:ext cx="12192000" cy="1222877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 can you do ?</a:t>
            </a:r>
          </a:p>
        </p:txBody>
      </p:sp>
    </p:spTree>
    <p:extLst>
      <p:ext uri="{BB962C8B-B14F-4D97-AF65-F5344CB8AC3E}">
        <p14:creationId xmlns:p14="http://schemas.microsoft.com/office/powerpoint/2010/main" val="2848860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packaging is used to ship ingredients, parts and products within a facility or between producers, manufacturers, wholesalers and retailers. Common examples include pallets, cardboard boxes, and plastic stretch film. </a:t>
            </a:r>
          </a:p>
          <a:p>
            <a:r>
              <a:rPr lang="en-US" dirty="0"/>
              <a:t>Most transport packaging has a short life span. Stretch film and cardboard containers typically are used just once, while most pallets are used around 5 times. </a:t>
            </a:r>
          </a:p>
          <a:p>
            <a:r>
              <a:rPr lang="en-US" dirty="0"/>
              <a:t>Reusable transport packaging replaces limited-use transport packaging with durable alternatives, designed for many years of use</a:t>
            </a:r>
          </a:p>
          <a:p>
            <a:r>
              <a:rPr lang="en-US" dirty="0"/>
              <a:t>Resource: </a:t>
            </a:r>
            <a:r>
              <a:rPr lang="en-US" dirty="0">
                <a:hlinkClick r:id="rId3"/>
              </a:rPr>
              <a:t>http://www.usereusables.org</a:t>
            </a:r>
            <a:r>
              <a:rPr lang="en-US" dirty="0"/>
              <a:t> Cost Calculator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6042"/>
            <a:ext cx="12192000" cy="1222877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Benefit of </a:t>
            </a:r>
            <a:r>
              <a:rPr lang="en-US" sz="3600" b="1" dirty="0" err="1"/>
              <a:t>Reusables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341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222877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Case Study – Full Belly Farm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27" y="0"/>
            <a:ext cx="3210373" cy="27912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13" y="1751340"/>
            <a:ext cx="10515600" cy="4351338"/>
          </a:xfrm>
        </p:spPr>
        <p:txBody>
          <a:bodyPr/>
          <a:lstStyle/>
          <a:p>
            <a:r>
              <a:rPr lang="en-US" dirty="0"/>
              <a:t>Annual cost savings of $14,161 in avoided waxed cardboard </a:t>
            </a:r>
          </a:p>
          <a:p>
            <a:pPr marL="0" indent="0">
              <a:buNone/>
            </a:pPr>
            <a:r>
              <a:rPr lang="en-US" dirty="0"/>
              <a:t>   box purchases.</a:t>
            </a:r>
          </a:p>
          <a:p>
            <a:r>
              <a:rPr lang="en-US" dirty="0"/>
              <a:t>Avoided 6.54 tons of cardboard waste annually.</a:t>
            </a:r>
          </a:p>
          <a:p>
            <a:r>
              <a:rPr lang="en-US" dirty="0"/>
              <a:t>Eliminated 34.1 tons of greenhouse gas emission annually.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7009"/>
            <a:ext cx="7312211" cy="29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7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9628A6-6AF9-44D0-A2E1-F9C94C789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596" b="18390"/>
          <a:stretch/>
        </p:blipFill>
        <p:spPr>
          <a:xfrm>
            <a:off x="20320" y="-380644"/>
            <a:ext cx="12192000" cy="7086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86891"/>
            <a:ext cx="10058400" cy="2406338"/>
          </a:xfrm>
        </p:spPr>
        <p:txBody>
          <a:bodyPr>
            <a:normAutofit/>
          </a:bodyPr>
          <a:lstStyle/>
          <a:p>
            <a:r>
              <a:rPr lang="en-US" sz="6000" b="1" cap="none" dirty="0">
                <a:solidFill>
                  <a:schemeClr val="accent6">
                    <a:lumMod val="50000"/>
                  </a:schemeClr>
                </a:solidFill>
              </a:rPr>
              <a:t>State of Recycling </a:t>
            </a:r>
            <a:br>
              <a:rPr lang="en-US" sz="6000" b="1" cap="non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000" b="1" cap="none" dirty="0">
                <a:solidFill>
                  <a:schemeClr val="accent6">
                    <a:lumMod val="50000"/>
                  </a:schemeClr>
                </a:solidFill>
              </a:rPr>
              <a:t>in California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2390" y="4441065"/>
            <a:ext cx="8767860" cy="1388165"/>
          </a:xfrm>
        </p:spPr>
        <p:txBody>
          <a:bodyPr>
            <a:normAutofit/>
          </a:bodyPr>
          <a:lstStyle/>
          <a:p>
            <a:r>
              <a:rPr lang="en-US" b="1" dirty="0"/>
              <a:t>Monterey County Sustainability Working Group </a:t>
            </a:r>
          </a:p>
          <a:p>
            <a:r>
              <a:rPr lang="en-US" b="1" dirty="0"/>
              <a:t>– Sept 2018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F89DD-EB82-4C21-9D25-1E6C8D33AC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4" b="12716"/>
          <a:stretch/>
        </p:blipFill>
        <p:spPr>
          <a:xfrm>
            <a:off x="9329530" y="5960763"/>
            <a:ext cx="2180541" cy="4579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7A2787A-8EC9-4F4B-A35F-182A44B9F8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79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2443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Organics</a:t>
            </a:r>
          </a:p>
        </p:txBody>
      </p:sp>
      <p:pic>
        <p:nvPicPr>
          <p:cNvPr id="4" name="Picture 5" descr="http://www.recologyventura.com/images/RecologyLosAngeles/compost_farme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"/>
          <a:stretch/>
        </p:blipFill>
        <p:spPr bwMode="auto">
          <a:xfrm>
            <a:off x="3200400" y="1219200"/>
            <a:ext cx="728259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00200" y="1219200"/>
            <a:ext cx="4551662" cy="5150484"/>
            <a:chOff x="3466022" y="386895"/>
            <a:chExt cx="5449378" cy="6166305"/>
          </a:xfrm>
        </p:grpSpPr>
        <p:pic>
          <p:nvPicPr>
            <p:cNvPr id="6" name="Picture 2" descr="C:\Users\Lapis\Desktop\Dropbox\CAW - Dropbox\Temp\CA_SFC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98" r="27766" b="26495"/>
            <a:stretch/>
          </p:blipFill>
          <p:spPr bwMode="auto">
            <a:xfrm>
              <a:off x="3466022" y="386896"/>
              <a:ext cx="3928649" cy="616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Lapis\Desktop\Dropbox\CAW - Dropbox\Temp\CA_SFC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910"/>
            <a:stretch/>
          </p:blipFill>
          <p:spPr bwMode="auto">
            <a:xfrm>
              <a:off x="3476628" y="386895"/>
              <a:ext cx="5438772" cy="839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7204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083" y="4193140"/>
            <a:ext cx="2431864" cy="1261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76" y="3368237"/>
            <a:ext cx="2449779" cy="1159844"/>
          </a:xfrm>
        </p:spPr>
        <p:txBody>
          <a:bodyPr>
            <a:noAutofit/>
          </a:bodyPr>
          <a:lstStyle/>
          <a:p>
            <a:pPr algn="ctr"/>
            <a:r>
              <a:rPr lang="en-US" b="1" cap="small" dirty="0">
                <a:solidFill>
                  <a:srgbClr val="355232"/>
                </a:solidFill>
              </a:rPr>
              <a:t>Stay </a:t>
            </a:r>
            <a:br>
              <a:rPr lang="en-US" b="1" cap="small" dirty="0">
                <a:solidFill>
                  <a:srgbClr val="355232"/>
                </a:solidFill>
              </a:rPr>
            </a:br>
            <a:r>
              <a:rPr lang="en-US" b="1" cap="small" dirty="0">
                <a:solidFill>
                  <a:srgbClr val="355232"/>
                </a:solidFill>
              </a:rPr>
              <a:t>Engaged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436796" y="437212"/>
            <a:ext cx="7250316" cy="5195534"/>
            <a:chOff x="627787" y="973937"/>
            <a:chExt cx="7250316" cy="5195534"/>
          </a:xfrm>
        </p:grpSpPr>
        <p:sp>
          <p:nvSpPr>
            <p:cNvPr id="32" name="Rounded Rectangle 31"/>
            <p:cNvSpPr/>
            <p:nvPr/>
          </p:nvSpPr>
          <p:spPr>
            <a:xfrm>
              <a:off x="2101725" y="3099701"/>
              <a:ext cx="5776378" cy="1009452"/>
            </a:xfrm>
            <a:prstGeom prst="roundRect">
              <a:avLst/>
            </a:prstGeom>
            <a:solidFill>
              <a:srgbClr val="65A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915413" y="1347826"/>
              <a:ext cx="5962690" cy="952821"/>
            </a:xfrm>
            <a:prstGeom prst="roundRect">
              <a:avLst/>
            </a:prstGeom>
            <a:solidFill>
              <a:srgbClr val="AFD4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27789" y="973937"/>
              <a:ext cx="1657350" cy="1655064"/>
            </a:xfrm>
            <a:prstGeom prst="ellipse">
              <a:avLst/>
            </a:prstGeom>
            <a:solidFill>
              <a:srgbClr val="AFD47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27787" y="4514407"/>
              <a:ext cx="1657350" cy="1655064"/>
            </a:xfrm>
            <a:prstGeom prst="ellipse">
              <a:avLst/>
            </a:prstGeom>
            <a:solidFill>
              <a:srgbClr val="35523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27788" y="2744172"/>
              <a:ext cx="1657350" cy="1655064"/>
            </a:xfrm>
            <a:prstGeom prst="ellipse">
              <a:avLst/>
            </a:prstGeom>
            <a:solidFill>
              <a:srgbClr val="65A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91935" y="1335560"/>
              <a:ext cx="53861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Subscribe to the Packaging </a:t>
              </a:r>
              <a:r>
                <a:rPr lang="en-US" sz="2000" b="1" dirty="0" err="1"/>
                <a:t>Listerv</a:t>
              </a:r>
              <a:r>
                <a:rPr lang="en-US" sz="2000" b="1" dirty="0"/>
                <a:t>:</a:t>
              </a:r>
            </a:p>
            <a:p>
              <a:r>
                <a:rPr lang="en-US" sz="2000" dirty="0"/>
                <a:t>http://www.calrecycle.ca.gov/Listservs/Subscribe.aspx?ListID=153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91935" y="3072671"/>
              <a:ext cx="47415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Packaging Webpage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http://www.calrecycle.ca.gov/reducewaste/Packaging/Events/default.htm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1" y="1372072"/>
            <a:ext cx="2499360" cy="1792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33" y="4489516"/>
            <a:ext cx="1109476" cy="728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38" y="650806"/>
            <a:ext cx="860265" cy="1044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21" y="2691646"/>
            <a:ext cx="1083097" cy="69084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10790" y="4161807"/>
            <a:ext cx="4339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Teresa Bui</a:t>
            </a:r>
          </a:p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(916) 341-6125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teresa.bui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@</a:t>
            </a:r>
            <a:br>
              <a:rPr lang="en-US" sz="2000" b="1" dirty="0">
                <a:solidFill>
                  <a:schemeClr val="bg1"/>
                </a:solidFill>
                <a:latin typeface="+mj-lt"/>
              </a:rPr>
            </a:br>
            <a:r>
              <a:rPr lang="en-US" sz="2000" b="1" dirty="0">
                <a:solidFill>
                  <a:schemeClr val="bg1"/>
                </a:solidFill>
                <a:latin typeface="+mj-lt"/>
              </a:rPr>
              <a:t>calrecycle.ca.gov</a:t>
            </a:r>
          </a:p>
          <a:p>
            <a:pPr algn="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6588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8C16-DBBC-3043-AA33-19EE8DDE3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4082"/>
          </a:xfrm>
        </p:spPr>
        <p:txBody>
          <a:bodyPr anchor="t">
            <a:noAutofit/>
          </a:bodyPr>
          <a:lstStyle/>
          <a:p>
            <a:br>
              <a:rPr lang="en-US" sz="1600" b="1" dirty="0"/>
            </a:br>
            <a:r>
              <a:rPr lang="en-US" sz="36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THANK YOU TO OUR EVENT SPONSORS </a:t>
            </a:r>
            <a:br>
              <a:rPr lang="en-US" sz="1600" b="1" dirty="0"/>
            </a:br>
            <a:br>
              <a:rPr lang="en-US" sz="1800" b="1" dirty="0">
                <a:latin typeface="Century Gothic" panose="020B0502020202020204" pitchFamily="34" charset="0"/>
              </a:rPr>
            </a:br>
            <a:br>
              <a:rPr lang="en-US" sz="1600" dirty="0"/>
            </a:b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73FDFC-0F47-7147-86D7-C25E2CBD42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55" y="1224308"/>
            <a:ext cx="2755345" cy="1738656"/>
          </a:xfrm>
          <a:prstGeom prst="rect">
            <a:avLst/>
          </a:prstGeom>
        </p:spPr>
      </p:pic>
      <p:pic>
        <p:nvPicPr>
          <p:cNvPr id="9" name="Picture 8" descr="Image result for Salinas valley recycles">
            <a:extLst>
              <a:ext uri="{FF2B5EF4-FFF2-40B4-BE49-F238E27FC236}">
                <a16:creationId xmlns:a16="http://schemas.microsoft.com/office/drawing/2014/main" id="{E8829D10-630C-1246-B72F-D1A78BB5CA4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986" y="1386036"/>
            <a:ext cx="2595194" cy="1415195"/>
          </a:xfrm>
          <a:prstGeom prst="rect">
            <a:avLst/>
          </a:prstGeom>
          <a:noFill/>
        </p:spPr>
      </p:pic>
      <p:pic>
        <p:nvPicPr>
          <p:cNvPr id="10" name="Picture 9" descr="Revolution Plastics Logo">
            <a:extLst>
              <a:ext uri="{FF2B5EF4-FFF2-40B4-BE49-F238E27FC236}">
                <a16:creationId xmlns:a16="http://schemas.microsoft.com/office/drawing/2014/main" id="{CF7E7CFC-64DB-C84E-9BA8-56B6D305772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2" y="1679298"/>
            <a:ext cx="3052178" cy="93840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FC377-CB01-7441-B2B3-833034BD231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14766" r="6386" b="16045"/>
          <a:stretch>
            <a:fillRect/>
          </a:stretch>
        </p:blipFill>
        <p:spPr bwMode="auto">
          <a:xfrm>
            <a:off x="9011165" y="1564849"/>
            <a:ext cx="3017520" cy="109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239093-36B4-A048-9E43-2EB55B5C641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45" y="3566057"/>
            <a:ext cx="1920240" cy="1280160"/>
          </a:xfrm>
          <a:prstGeom prst="rect">
            <a:avLst/>
          </a:prstGeom>
        </p:spPr>
      </p:pic>
      <p:pic>
        <p:nvPicPr>
          <p:cNvPr id="14" name="Picture 13" descr="Image result for republic services logo">
            <a:extLst>
              <a:ext uri="{FF2B5EF4-FFF2-40B4-BE49-F238E27FC236}">
                <a16:creationId xmlns:a16="http://schemas.microsoft.com/office/drawing/2014/main" id="{E478E8CE-79ED-374E-88DD-60107FA0544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81" y="3587650"/>
            <a:ext cx="2560320" cy="1005840"/>
          </a:xfrm>
          <a:prstGeom prst="rect">
            <a:avLst/>
          </a:prstGeom>
          <a:noFill/>
        </p:spPr>
      </p:pic>
      <p:pic>
        <p:nvPicPr>
          <p:cNvPr id="15" name="Picture 14" descr="Image result for waste management logo">
            <a:extLst>
              <a:ext uri="{FF2B5EF4-FFF2-40B4-BE49-F238E27FC236}">
                <a16:creationId xmlns:a16="http://schemas.microsoft.com/office/drawing/2014/main" id="{141AB689-1739-CB4A-8F25-7A88DF0D008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61" y="3566057"/>
            <a:ext cx="1920240" cy="100584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99CFB0-CB8B-4310-963F-C9AF0B6F9FEE}"/>
              </a:ext>
            </a:extLst>
          </p:cNvPr>
          <p:cNvSpPr/>
          <p:nvPr/>
        </p:nvSpPr>
        <p:spPr>
          <a:xfrm>
            <a:off x="1203649" y="3010879"/>
            <a:ext cx="98997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18458"/>
                </a:solidFill>
                <a:latin typeface="Century Gothic" panose="020B0502020202020204" pitchFamily="34" charset="0"/>
                <a:ea typeface="+mj-ea"/>
                <a:cs typeface="+mj-cs"/>
              </a:rPr>
              <a:t>THANK YOU TO OUR LUNCH SPONSORS</a:t>
            </a:r>
            <a:endParaRPr lang="en-US" sz="800" b="1" dirty="0">
              <a:solidFill>
                <a:srgbClr val="818458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8377D-5409-4502-A5A3-B583813D36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6536" y="5729276"/>
            <a:ext cx="951058" cy="9510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BC89EC4-E622-BA4C-9A73-3974A6FA48A1}"/>
              </a:ext>
            </a:extLst>
          </p:cNvPr>
          <p:cNvSpPr/>
          <p:nvPr/>
        </p:nvSpPr>
        <p:spPr>
          <a:xfrm>
            <a:off x="1203649" y="5052167"/>
            <a:ext cx="98997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18458"/>
                </a:solidFill>
                <a:latin typeface="Century Gothic" panose="020B0502020202020204" pitchFamily="34" charset="0"/>
                <a:ea typeface="+mj-ea"/>
                <a:cs typeface="+mj-cs"/>
              </a:rPr>
              <a:t>THANK YOU TO CSUMB @ SALINAS CITY CENTER</a:t>
            </a:r>
            <a:endParaRPr lang="en-US" sz="800" b="1" dirty="0">
              <a:solidFill>
                <a:srgbClr val="818458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3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3D788F-BC79-9A4F-92B3-9690342BDE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08" y="1818510"/>
            <a:ext cx="3277541" cy="311634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FB7D990-C3A9-C04C-A096-052B82145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3029" y="468680"/>
            <a:ext cx="8098969" cy="5794960"/>
          </a:xfrm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rgbClr val="AFB5B0"/>
                </a:solidFill>
                <a:latin typeface="Century Gothic" panose="020B0502020202020204" pitchFamily="34" charset="0"/>
              </a:rPr>
              <a:t>THANK YOU </a:t>
            </a:r>
            <a:br>
              <a:rPr lang="en-US" b="1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818458"/>
                </a:solidFill>
                <a:latin typeface="Century Gothic" panose="020B0502020202020204" pitchFamily="34" charset="0"/>
              </a:rPr>
              <a:t>FOR PARTICIPATING IN TODAY’S MEETING</a:t>
            </a:r>
            <a:br>
              <a:rPr lang="en-US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3600" b="1" dirty="0">
                <a:solidFill>
                  <a:srgbClr val="FDBB75"/>
                </a:solidFill>
                <a:latin typeface="Century Gothic" panose="020B0502020202020204" pitchFamily="34" charset="0"/>
              </a:rPr>
              <a:t>www.mcswg.org</a:t>
            </a:r>
            <a:br>
              <a:rPr lang="en-US" sz="3600" b="1" dirty="0">
                <a:solidFill>
                  <a:srgbClr val="FDBB75"/>
                </a:solidFill>
                <a:latin typeface="Century Gothic" panose="020B0502020202020204" pitchFamily="34" charset="0"/>
              </a:rPr>
            </a:br>
            <a:br>
              <a:rPr lang="en-US" sz="1600" dirty="0"/>
            </a:br>
            <a:br>
              <a:rPr lang="en-US" sz="1600" dirty="0"/>
            </a:br>
            <a:r>
              <a:rPr lang="en-US" sz="16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Contact:</a:t>
            </a:r>
            <a:br>
              <a:rPr lang="en-US" sz="1600" b="1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500" b="1" dirty="0">
                <a:solidFill>
                  <a:srgbClr val="818458"/>
                </a:solidFill>
                <a:latin typeface="Century Gothic" panose="020B0502020202020204" pitchFamily="34" charset="0"/>
              </a:rPr>
              <a:t> </a:t>
            </a:r>
            <a:br>
              <a:rPr lang="en-US" sz="1600" b="1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818458"/>
                </a:solidFill>
                <a:latin typeface="Century Gothic" panose="020B0502020202020204" pitchFamily="34" charset="0"/>
              </a:rPr>
              <a:t>Nikki Rodoni</a:t>
            </a:r>
            <a:br>
              <a:rPr lang="en-US" sz="16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500" dirty="0">
                <a:solidFill>
                  <a:srgbClr val="818458"/>
                </a:solidFill>
                <a:latin typeface="Century Gothic" panose="020B0502020202020204" pitchFamily="34" charset="0"/>
              </a:rPr>
              <a:t> </a:t>
            </a:r>
            <a:br>
              <a:rPr lang="en-US" sz="16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818458"/>
                </a:solidFill>
                <a:latin typeface="Century Gothic" panose="020B0502020202020204" pitchFamily="34" charset="0"/>
                <a:hlinkClick r:id="rId4"/>
              </a:rPr>
              <a:t>nikki@measuretoimprovellc</a:t>
            </a:r>
            <a:r>
              <a:rPr lang="en-US" sz="1600">
                <a:solidFill>
                  <a:srgbClr val="818458"/>
                </a:solidFill>
                <a:latin typeface="Century Gothic" panose="020B0502020202020204" pitchFamily="34" charset="0"/>
                <a:hlinkClick r:id="rId4"/>
              </a:rPr>
              <a:t>.com</a:t>
            </a:r>
            <a:br>
              <a:rPr lang="en-US" sz="160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500">
                <a:solidFill>
                  <a:srgbClr val="818458"/>
                </a:solidFill>
                <a:latin typeface="Century Gothic" panose="020B0502020202020204" pitchFamily="34" charset="0"/>
              </a:rPr>
              <a:t> </a:t>
            </a:r>
            <a:br>
              <a:rPr lang="en-US" sz="1600" dirty="0">
                <a:solidFill>
                  <a:srgbClr val="818458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818458"/>
                </a:solidFill>
                <a:latin typeface="Century Gothic" panose="020B0502020202020204" pitchFamily="34" charset="0"/>
              </a:rPr>
              <a:t>831.594.7972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8D2F95-B60A-C64B-B371-A515CC3E3AAE}"/>
              </a:ext>
            </a:extLst>
          </p:cNvPr>
          <p:cNvCxnSpPr>
            <a:cxnSpLocks/>
          </p:cNvCxnSpPr>
          <p:nvPr/>
        </p:nvCxnSpPr>
        <p:spPr>
          <a:xfrm>
            <a:off x="4093030" y="188686"/>
            <a:ext cx="0" cy="6400800"/>
          </a:xfrm>
          <a:prstGeom prst="line">
            <a:avLst/>
          </a:prstGeom>
          <a:ln w="38100">
            <a:solidFill>
              <a:srgbClr val="FDBB7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8083826-9CE4-8E47-8D10-FC817D15F59E}"/>
              </a:ext>
            </a:extLst>
          </p:cNvPr>
          <p:cNvSpPr txBox="1">
            <a:spLocks/>
          </p:cNvSpPr>
          <p:nvPr/>
        </p:nvSpPr>
        <p:spPr>
          <a:xfrm>
            <a:off x="4093030" y="1412107"/>
            <a:ext cx="8098969" cy="566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81845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3B9EFE-DB51-4C40-B240-DCCE227CF9EE}"/>
              </a:ext>
            </a:extLst>
          </p:cNvPr>
          <p:cNvSpPr txBox="1">
            <a:spLocks/>
          </p:cNvSpPr>
          <p:nvPr/>
        </p:nvSpPr>
        <p:spPr>
          <a:xfrm>
            <a:off x="4093031" y="2355534"/>
            <a:ext cx="8098970" cy="4233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8184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4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349343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CA’s Recycling Laws and Programs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Impacts of National Sword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Packaging Reform Initiative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What can you do? </a:t>
            </a:r>
          </a:p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222877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5395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3923034-D554-47A2-B4BE-BD648A530834}" type="slidenum">
              <a:rPr lang="en-US" smtClean="0"/>
              <a:t>5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66817" y="3716845"/>
            <a:ext cx="1045028" cy="14369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3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16042"/>
            <a:ext cx="3131359" cy="6288505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031133" y="3173875"/>
            <a:ext cx="3976766" cy="2756570"/>
          </a:xfrm>
          <a:prstGeom prst="rect">
            <a:avLst/>
          </a:prstGeom>
          <a:noFill/>
          <a:ln w="57150">
            <a:solidFill>
              <a:srgbClr val="65A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3056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8535"/>
          <a:stretch/>
        </p:blipFill>
        <p:spPr>
          <a:xfrm>
            <a:off x="9875483" y="3927116"/>
            <a:ext cx="2009775" cy="1735829"/>
          </a:xfrm>
          <a:prstGeom prst="rect">
            <a:avLst/>
          </a:prstGeom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8239564" y="3197952"/>
            <a:ext cx="35933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latin typeface="Calibri"/>
              </a:rPr>
              <a:t>California Fee Programs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1863" r="6838"/>
          <a:stretch/>
        </p:blipFill>
        <p:spPr>
          <a:xfrm>
            <a:off x="8239563" y="4711706"/>
            <a:ext cx="1513279" cy="1121005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8"/>
          <a:stretch/>
        </p:blipFill>
        <p:spPr>
          <a:xfrm>
            <a:off x="8239564" y="3776722"/>
            <a:ext cx="1513279" cy="837251"/>
          </a:xfrm>
          <a:prstGeom prst="rect">
            <a:avLst/>
          </a:prstGeom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3353615" y="3165767"/>
            <a:ext cx="3976766" cy="2740601"/>
          </a:xfrm>
          <a:prstGeom prst="rect">
            <a:avLst/>
          </a:prstGeom>
          <a:noFill/>
          <a:ln w="57150">
            <a:solidFill>
              <a:srgbClr val="65A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3056"/>
              </a:solidFill>
              <a:latin typeface="Calibri"/>
            </a:endParaRPr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4275" y="2939419"/>
            <a:ext cx="286587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spc="100" dirty="0">
                <a:solidFill>
                  <a:schemeClr val="bg1"/>
                </a:solidFill>
                <a:latin typeface="Arial Black" panose="020B0A04020102020204" pitchFamily="34" charset="0"/>
                <a:cs typeface="Leelawadee" panose="020B0502040204020203" pitchFamily="34" charset="-34"/>
              </a:rPr>
              <a:t>Key statutes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/>
          <a:stretch/>
        </p:blipFill>
        <p:spPr>
          <a:xfrm>
            <a:off x="5970004" y="4711706"/>
            <a:ext cx="1237300" cy="99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410525" y="3173875"/>
            <a:ext cx="391985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latin typeface="Calibri"/>
              </a:rPr>
              <a:t>Producer Responsibility Programs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67"/>
          <a:stretch/>
        </p:blipFill>
        <p:spPr>
          <a:xfrm>
            <a:off x="4743358" y="4275605"/>
            <a:ext cx="1165325" cy="120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/>
          <a:stretch/>
        </p:blipFill>
        <p:spPr>
          <a:xfrm rot="10800000">
            <a:off x="3491319" y="4012980"/>
            <a:ext cx="1168288" cy="951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0" r="1943"/>
          <a:stretch/>
        </p:blipFill>
        <p:spPr>
          <a:xfrm rot="16200000">
            <a:off x="6323879" y="-2730237"/>
            <a:ext cx="2666452" cy="87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2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6042"/>
            <a:ext cx="12192000" cy="1222877"/>
          </a:xfrm>
          <a:prstGeom prst="rect">
            <a:avLst/>
          </a:prstGeom>
          <a:solidFill>
            <a:srgbClr val="65A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" y="241453"/>
            <a:ext cx="117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Export Market and China’s Import Ban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485438" y="6224588"/>
            <a:ext cx="1706562" cy="365125"/>
          </a:xfrm>
          <a:prstGeom prst="rect">
            <a:avLst/>
          </a:prstGeom>
        </p:spPr>
        <p:txBody>
          <a:bodyPr/>
          <a:lstStyle/>
          <a:p>
            <a:fld id="{63923034-D554-47A2-B4BE-BD648A5308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251975" y="709983"/>
          <a:ext cx="6785813" cy="503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97026" y="5793925"/>
            <a:ext cx="469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Estimated 76.5 million tons generated – AB 341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2343" y="1473207"/>
            <a:ext cx="5230530" cy="4272704"/>
            <a:chOff x="7148154" y="1401279"/>
            <a:chExt cx="5230530" cy="4272704"/>
          </a:xfrm>
        </p:grpSpPr>
        <p:sp>
          <p:nvSpPr>
            <p:cNvPr id="9" name="Rectangle 8"/>
            <p:cNvSpPr/>
            <p:nvPr/>
          </p:nvSpPr>
          <p:spPr>
            <a:xfrm>
              <a:off x="7148154" y="4397108"/>
              <a:ext cx="4889634" cy="1276875"/>
            </a:xfrm>
            <a:prstGeom prst="rect">
              <a:avLst/>
            </a:prstGeom>
            <a:solidFill>
              <a:srgbClr val="AFD4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48154" y="2899193"/>
              <a:ext cx="4889634" cy="1280160"/>
            </a:xfrm>
            <a:prstGeom prst="rect">
              <a:avLst/>
            </a:prstGeom>
            <a:solidFill>
              <a:srgbClr val="65A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3"/>
            <p:cNvSpPr txBox="1">
              <a:spLocks/>
            </p:cNvSpPr>
            <p:nvPr/>
          </p:nvSpPr>
          <p:spPr>
            <a:xfrm>
              <a:off x="7237782" y="3179114"/>
              <a:ext cx="5140902" cy="7631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b="1" dirty="0">
                  <a:solidFill>
                    <a:schemeClr val="bg1"/>
                  </a:solidFill>
                </a:rPr>
                <a:t>Export Markets Have Declined Significantly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48154" y="1401279"/>
              <a:ext cx="4889634" cy="12801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237782" y="1689155"/>
              <a:ext cx="4710376" cy="3984828"/>
              <a:chOff x="7237782" y="1689155"/>
              <a:chExt cx="4710376" cy="3984828"/>
            </a:xfrm>
          </p:grpSpPr>
          <p:sp>
            <p:nvSpPr>
              <p:cNvPr id="16" name="Content Placeholder 3"/>
              <p:cNvSpPr txBox="1">
                <a:spLocks/>
              </p:cNvSpPr>
              <p:nvPr/>
            </p:nvSpPr>
            <p:spPr>
              <a:xfrm>
                <a:off x="7237782" y="1689155"/>
                <a:ext cx="4710376" cy="709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Roughly 1/6 of California-generated waste is exported</a:t>
                </a:r>
              </a:p>
              <a:p>
                <a:endParaRPr lang="en-US" sz="2000" dirty="0"/>
              </a:p>
            </p:txBody>
          </p:sp>
          <p:sp>
            <p:nvSpPr>
              <p:cNvPr id="17" name="Content Placeholder 3"/>
              <p:cNvSpPr txBox="1">
                <a:spLocks/>
              </p:cNvSpPr>
              <p:nvPr/>
            </p:nvSpPr>
            <p:spPr>
              <a:xfrm>
                <a:off x="7237782" y="4498835"/>
                <a:ext cx="4710376" cy="11751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/>
                  <a:t>Recent Changes to China’s Import Policies Are Impacting California Recycling</a:t>
                </a:r>
              </a:p>
              <a:p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664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6042"/>
            <a:ext cx="12192000" cy="1222877"/>
          </a:xfrm>
          <a:prstGeom prst="rect">
            <a:avLst/>
          </a:prstGeom>
          <a:solidFill>
            <a:srgbClr val="098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F7937-13E1-4D7E-B36F-B20E7D45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598" y="0"/>
            <a:ext cx="9875520" cy="135636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Exports to China </a:t>
            </a:r>
            <a:r>
              <a:rPr lang="en-US" sz="4000" b="1" dirty="0">
                <a:solidFill>
                  <a:schemeClr val="bg1"/>
                </a:solidFill>
              </a:rPr>
              <a:t>– </a:t>
            </a:r>
            <a:r>
              <a:rPr lang="en-US" sz="4800" b="1" dirty="0">
                <a:solidFill>
                  <a:schemeClr val="bg1"/>
                </a:solidFill>
              </a:rPr>
              <a:t>Jan 2017 vs Jan 2018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2D416-CD3C-44E6-832A-5AE70D21F1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03010" y="6592318"/>
            <a:ext cx="1706217" cy="365125"/>
          </a:xfrm>
        </p:spPr>
        <p:txBody>
          <a:bodyPr/>
          <a:lstStyle/>
          <a:p>
            <a:fld id="{87A2787A-8EC9-4F4B-A35F-182A44B9F80C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D7CC8-3D4F-4C8C-B7DD-BCCA88EA3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" t="839" r="857" b="3125"/>
          <a:stretch/>
        </p:blipFill>
        <p:spPr>
          <a:xfrm>
            <a:off x="1771297" y="1206835"/>
            <a:ext cx="8649406" cy="50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6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t="9977" b="12201"/>
          <a:stretch/>
        </p:blipFill>
        <p:spPr bwMode="auto">
          <a:xfrm>
            <a:off x="757646" y="574765"/>
            <a:ext cx="10728924" cy="4661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6565" y="5953536"/>
            <a:ext cx="9231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https://www.wastedive.com/news/what-chinese-import-policies-mean-for-all-50-states/510751/</a:t>
            </a:r>
          </a:p>
        </p:txBody>
      </p:sp>
    </p:spTree>
    <p:extLst>
      <p:ext uri="{BB962C8B-B14F-4D97-AF65-F5344CB8AC3E}">
        <p14:creationId xmlns:p14="http://schemas.microsoft.com/office/powerpoint/2010/main" val="405101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877</Words>
  <Application>Microsoft Office PowerPoint</Application>
  <PresentationFormat>Widescreen</PresentationFormat>
  <Paragraphs>210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Century Gothic</vt:lpstr>
      <vt:lpstr>Leelawadee</vt:lpstr>
      <vt:lpstr>Wingdings</vt:lpstr>
      <vt:lpstr>Office Theme</vt:lpstr>
      <vt:lpstr> Today’s Agenda  10:00 AM – Introduction by Nikki Rodoni,  Measure to Improve, LLC    POLL     10:20 - “The State of Recycling in California” by Teresa Bui, Special Advisor to the Director of CalRecycle    10:40 – “Recycling in Monterey County” by Tim Brownell, Director of Operations, Monterey Regional Waste Management District   11:00 – Q&amp;A with Teresa Bui and Tim Brownell   POLL  11:25AM – Buffet Lunch Begins      11:45 – “Recycling On-Farm Plastics” by Louis Vasquez, Director of Corporate Development, Revolution Plastics    12:05 – “Innovation” by Marcy Rustad, Chief Operating Officer, Think Beyond Plastic   12:20 – Q&amp;A with Session 2 Speakers   12:35 – “Recycling Success Stories”     POLL  Closing remarks    1:00 – Meeting Over  </vt:lpstr>
      <vt:lpstr>PowerPoint Presentation</vt:lpstr>
      <vt:lpstr>State of Recycling  in California</vt:lpstr>
      <vt:lpstr>PowerPoint Presentation</vt:lpstr>
      <vt:lpstr>PowerPoint Presentation</vt:lpstr>
      <vt:lpstr>Key statutes</vt:lpstr>
      <vt:lpstr>PowerPoint Presentation</vt:lpstr>
      <vt:lpstr>Exports to China – Jan 2017 vs Jan 2018</vt:lpstr>
      <vt:lpstr>PowerPoint Presentation</vt:lpstr>
      <vt:lpstr>California Response</vt:lpstr>
      <vt:lpstr>PowerPoint Presentation</vt:lpstr>
      <vt:lpstr>Organic Waste Reduction Targets</vt:lpstr>
      <vt:lpstr> Existing State Packaging Policies</vt:lpstr>
      <vt:lpstr>Policy Drivers</vt:lpstr>
      <vt:lpstr>PowerPoint Presentation</vt:lpstr>
      <vt:lpstr>PowerPoint Presentation</vt:lpstr>
      <vt:lpstr>State of Recycling and Disposal</vt:lpstr>
      <vt:lpstr>PowerPoint Presentation</vt:lpstr>
      <vt:lpstr>PowerPoint Presentation</vt:lpstr>
      <vt:lpstr>PowerPoint Presentation</vt:lpstr>
      <vt:lpstr>A Robust Closed-Loop Recycling Infrastructure</vt:lpstr>
      <vt:lpstr>PowerPoint Presentation</vt:lpstr>
      <vt:lpstr>PowerPoint Presentation</vt:lpstr>
      <vt:lpstr>PowerPoint Presentation</vt:lpstr>
      <vt:lpstr>What Is Included in Packaging?</vt:lpstr>
      <vt:lpstr>Essential Components for a Statewide Policy for Packaging</vt:lpstr>
      <vt:lpstr>PowerPoint Presentation</vt:lpstr>
      <vt:lpstr>reusable</vt:lpstr>
      <vt:lpstr>PowerPoint Presentation</vt:lpstr>
      <vt:lpstr>Organics</vt:lpstr>
      <vt:lpstr>Stay  Engaged</vt:lpstr>
      <vt:lpstr> THANK YOU TO OUR EVENT SPONSORS    </vt:lpstr>
      <vt:lpstr>THANK YOU  FOR PARTICIPATING IN TODAY’S MEETING  www.mcswg.org   Contact:   Nikki Rodoni   nikki@measuretoimprovellc.com   831.594.7972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Kiemen</dc:creator>
  <cp:lastModifiedBy>Corinne</cp:lastModifiedBy>
  <cp:revision>97</cp:revision>
  <cp:lastPrinted>2018-09-24T23:15:59Z</cp:lastPrinted>
  <dcterms:created xsi:type="dcterms:W3CDTF">2018-09-12T17:03:10Z</dcterms:created>
  <dcterms:modified xsi:type="dcterms:W3CDTF">2018-10-15T18:03:33Z</dcterms:modified>
</cp:coreProperties>
</file>