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402" r:id="rId2"/>
    <p:sldId id="323" r:id="rId3"/>
    <p:sldId id="289" r:id="rId4"/>
    <p:sldId id="291" r:id="rId5"/>
    <p:sldId id="294" r:id="rId6"/>
    <p:sldId id="303" r:id="rId7"/>
    <p:sldId id="316" r:id="rId8"/>
    <p:sldId id="304" r:id="rId9"/>
    <p:sldId id="288" r:id="rId10"/>
    <p:sldId id="311" r:id="rId11"/>
    <p:sldId id="321" r:id="rId12"/>
    <p:sldId id="312" r:id="rId13"/>
    <p:sldId id="322" r:id="rId14"/>
    <p:sldId id="314" r:id="rId15"/>
    <p:sldId id="313" r:id="rId16"/>
    <p:sldId id="319" r:id="rId17"/>
    <p:sldId id="320" r:id="rId18"/>
    <p:sldId id="257" r:id="rId19"/>
    <p:sldId id="277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B5B0"/>
    <a:srgbClr val="818458"/>
    <a:srgbClr val="996633"/>
    <a:srgbClr val="FDBB75"/>
    <a:srgbClr val="ECE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68"/>
    <p:restoredTop sz="94554"/>
  </p:normalViewPr>
  <p:slideViewPr>
    <p:cSldViewPr snapToGrid="0" snapToObjects="1">
      <p:cViewPr varScale="1">
        <p:scale>
          <a:sx n="104" d="100"/>
          <a:sy n="104" d="100"/>
        </p:scale>
        <p:origin x="6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63EB63-1E67-464E-8B0F-166D83BA91CB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82F445-D72A-DD48-85A4-39E7A64F62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9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2F445-D72A-DD48-85A4-39E7A64F62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8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5F97-23CF-454B-A0F6-45451B731D9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08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5F97-23CF-454B-A0F6-45451B731D9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178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5F97-23CF-454B-A0F6-45451B731D9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91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B5F97-23CF-454B-A0F6-45451B731D9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11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2F445-D72A-DD48-85A4-39E7A64F62E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76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2F445-D72A-DD48-85A4-39E7A64F62E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9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2F445-D72A-DD48-85A4-39E7A64F62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1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7245-C0F9-467C-A6DD-B34C82B0089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2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7245-C0F9-467C-A6DD-B34C82B0089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3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7245-C0F9-467C-A6DD-B34C82B0089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466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7245-C0F9-467C-A6DD-B34C82B0089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09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7245-C0F9-467C-A6DD-B34C82B008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9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7245-C0F9-467C-A6DD-B34C82B0089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0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17245-C0F9-467C-A6DD-B34C82B0089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0132C-BF05-1346-843F-4C83E1247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4B776-3523-C14E-B946-6D6510C1B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DA816-0684-3944-B16C-7615019B2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C289B-33D9-7E4F-96CB-53E5D6B6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1BCF3-B815-9345-9A92-E1773040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2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340D-255F-F845-9752-CEEB15F6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7B91C-7751-DF4A-A69D-36DF5AC6E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69CD0-6D16-6941-AE8F-9FF80156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69823-BEDB-C648-B2FB-659230D2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5C4B2-0F61-D94E-9DDB-3F6D15544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E2BA57-AF64-6249-ABD6-71DD0E24C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1E1B61-A3F2-C843-A773-E4641767F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E4C7B-7740-A54D-A993-CA88DC9C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B7BB8-C85F-9B44-9551-13181C70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C37DF-4B5C-664B-8A98-372C73A3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94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25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-Content-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609600" y="849264"/>
            <a:ext cx="10972800" cy="0"/>
          </a:xfrm>
          <a:prstGeom prst="line">
            <a:avLst/>
          </a:prstGeom>
          <a:ln w="19050">
            <a:solidFill>
              <a:srgbClr val="758C1A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01399"/>
            <a:ext cx="2844800" cy="2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/>
            <a:fld id="{89751B7F-DAE6-AE40-BC00-54324A93B50A}" type="slidenum">
              <a:rPr lang="en-US" smtClean="0">
                <a:solidFill>
                  <a:srgbClr val="F8F8F8"/>
                </a:solidFill>
              </a:rPr>
              <a:pPr defTabSz="457200"/>
              <a:t>‹#›</a:t>
            </a:fld>
            <a:endParaRPr lang="en-US" dirty="0">
              <a:solidFill>
                <a:srgbClr val="F8F8F8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607485" y="6410261"/>
            <a:ext cx="10974916" cy="359904"/>
          </a:xfrm>
          <a:prstGeom prst="roundRect">
            <a:avLst/>
          </a:prstGeom>
          <a:solidFill>
            <a:srgbClr val="7E8083"/>
          </a:solidFill>
          <a:ln>
            <a:solidFill>
              <a:srgbClr val="7E808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</a:pPr>
            <a:r>
              <a:rPr lang="en-US" sz="1800" dirty="0"/>
              <a:t>The Future of Recycling: Monterey County Produce Industry (September 2018)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8737600" y="6501399"/>
            <a:ext cx="2844800" cy="2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89751B7F-DAE6-AE40-BC00-54324A93B50A}" type="slidenum">
              <a:rPr lang="en-US" sz="180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pPr defTabSz="457200"/>
              <a:t>‹#›</a:t>
            </a:fld>
            <a:endParaRPr lang="en-US" sz="1800" dirty="0">
              <a:solidFill>
                <a:srgbClr val="F8F8F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302729" y="303553"/>
            <a:ext cx="7295966" cy="50482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r">
              <a:defRPr sz="2400" b="1" i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1" y="303487"/>
            <a:ext cx="1796630" cy="5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9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25C2-F65C-064A-AC2A-7E48EF96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4CBEB-894E-474F-B2B4-050D692A6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5A1C0-0298-DB43-A27F-C6C01210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3A525-F4CF-9E4B-8ECF-30FF6673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9D0AF-9CAE-BA4F-B2B7-1D673B61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7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4309-4130-D642-A18C-A35ED0F3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59027-872A-6443-8E54-0A031BD46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B020F-434D-2C40-B108-35A5FC09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C30C5-2AB3-D649-B469-C71D0F9D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97804-7F54-4246-BBF0-3BA75DAC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9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B14E-037C-AC4A-99A8-28AED290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C4ABA-F922-0645-9D7E-2BD662E16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44DAC-926D-CE4B-B234-6EE1C20B9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A5109-7BA5-EB41-84DF-994EDBC1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CC77C-CD6E-0045-81E6-4000B14C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59826-3ED3-7F46-BE4D-B19270941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8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27977-CAC9-AF4E-8FE1-BBC526C9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50DAB-C723-3549-BC85-D9B735C0D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D4BE1-F527-C84D-A94E-159AFFDAC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E88DE-B9D4-214F-B4AB-5D586310E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A3107-D446-0E4C-8D65-B5075DFF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C2470-9308-FF4D-AA5A-250803D30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D59973-6605-2A4B-B4D4-A30368576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D36D45-078B-6E44-B1D7-1F127758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0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4B96-16CA-284A-B333-65002BB5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22C69-9354-8E4B-BFE5-E08D957D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63133-1C52-E245-AC97-33CA26193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E8240-946F-A447-A666-A1A9182F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75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B46CC-BDDE-0B44-AC42-34160A38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FEBF3-526A-9F42-ADB3-31384A3D6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0CB4B-D29B-6948-ABEC-E9036E42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8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C69B-B141-2246-A9AC-EDF5B4BE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1ABE-53A0-914B-A7D0-3EB942A5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FA96-1277-6040-A489-3FA5741EA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3FD1B-A87C-1747-957F-3E584410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95228-4392-D746-906D-B9F7F08C0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E1247-10D7-744D-8C6E-81A14A01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1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80A1-DAB9-2D4A-B49C-FE7FB0A8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47F1A8-FD16-1A49-B0E8-9E63A381C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48261-072D-5D4E-88DE-8CAB8062C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11AA0-E25F-B94E-963F-1D838E8E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BF438-0226-A945-BFCA-C2BCBFD1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7D465-7F55-A248-8B20-C32E1AB9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6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AE827-4D42-C94A-9675-8525E5E7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0146C-327E-7340-9085-50016C5D9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F9D7E-1072-1D42-96A4-CE31FF459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A8A8-B8A2-594F-8FC6-D273B59D44B5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B8C36-1B3C-AD46-BB02-619296B9D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FAB54-FC1A-0F49-940C-E621B7512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864D-6887-3D4C-82A9-B09AA81E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5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4.pn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nikki@measuretoimprovellc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image" Target="../media/image31.png"/><Relationship Id="rId5" Type="http://schemas.openxmlformats.org/officeDocument/2006/relationships/image" Target="../media/image18.png"/><Relationship Id="rId15" Type="http://schemas.openxmlformats.org/officeDocument/2006/relationships/image" Target="../media/image34.sv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3D788F-BC79-9A4F-92B3-9690342BDE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2337846" y="169683"/>
            <a:ext cx="7209847" cy="6855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AC8C16-DBBC-3043-AA33-19EE8DDE3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t">
            <a:noAutofit/>
          </a:bodyPr>
          <a:lstStyle/>
          <a:p>
            <a:br>
              <a:rPr lang="en-US" sz="1600" b="1" dirty="0"/>
            </a:br>
            <a:r>
              <a:rPr lang="en-US" sz="36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Today’s Agenda</a:t>
            </a:r>
            <a:br>
              <a:rPr lang="en-US" sz="1600" b="1" dirty="0"/>
            </a:br>
            <a:br>
              <a:rPr lang="en-US" sz="1500" b="1" dirty="0"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10:00 AM – Introduction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 by Nikki Rodoni,  Measure to Improve, LLC 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u="sng" dirty="0">
                <a:solidFill>
                  <a:srgbClr val="818458"/>
                </a:solidFill>
                <a:latin typeface="Century Gothic" panose="020B0502020202020204" pitchFamily="34" charset="0"/>
              </a:rPr>
              <a:t>POLL</a:t>
            </a:r>
            <a:br>
              <a:rPr lang="en-US" sz="1500" b="1" u="sng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 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10:20 - “The State of Recycling in California” 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by Teresa Bui</a:t>
            </a: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, 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Special Advisor to the Director of CalRecycle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0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 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10:40 – “Recycling in Monterey County” 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by Tim Brownell, Director of Operations, Monterey Regional Waste Management District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0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 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11:00 – Q&amp;A 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with Teresa Bui and Tim Brownell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0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 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u="sng" dirty="0">
                <a:solidFill>
                  <a:srgbClr val="818458"/>
                </a:solidFill>
                <a:latin typeface="Century Gothic" panose="020B0502020202020204" pitchFamily="34" charset="0"/>
              </a:rPr>
              <a:t>POLL</a:t>
            </a:r>
            <a:br>
              <a:rPr lang="en-US" sz="1500" b="1" u="sng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br>
              <a:rPr lang="en-US" sz="1500" b="1" u="sng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11:25AM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–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Buffet Lunch Begins 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 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11:45 – “Recycling On-Farm Plastics” 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by Louis Vasquez, Director of Corporate Development, Revolution Plastics 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818458"/>
                </a:solidFill>
                <a:latin typeface="Century Gothic" panose="020B0502020202020204" pitchFamily="34" charset="0"/>
              </a:rPr>
              <a:t> 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12:05 – “Innovation” 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by Marcy Rustad, Chief Operating Officer, Think Beyond Plastic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12:20 – Q&amp;A</a:t>
            </a: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 with Session 2 Speakers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12</a:t>
            </a: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:35</a:t>
            </a: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 – “Recycling Success Stories”</a:t>
            </a:r>
            <a:b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818458"/>
                </a:solidFill>
                <a:latin typeface="Century Gothic" panose="020B0502020202020204" pitchFamily="34" charset="0"/>
              </a:rPr>
              <a:t>  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  <a:t> </a:t>
            </a:r>
            <a:r>
              <a:rPr lang="en-US" sz="1500" b="1" u="sng" dirty="0">
                <a:solidFill>
                  <a:srgbClr val="818458"/>
                </a:solidFill>
                <a:latin typeface="Century Gothic" panose="020B0502020202020204" pitchFamily="34" charset="0"/>
              </a:rPr>
              <a:t>POLL</a:t>
            </a:r>
            <a:br>
              <a:rPr lang="en-US" sz="800" b="1" u="sng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br>
              <a:rPr lang="en-US" sz="800" b="1" u="sng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Closing remarks </a:t>
            </a:r>
            <a:br>
              <a:rPr lang="en-US" sz="1500" b="1" i="1" u="sng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000" b="1" i="1" u="sng" dirty="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br>
              <a:rPr lang="en-US" sz="15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1:00 – Meeting Over 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917D1D-D0DC-154C-BAD3-B141679D28F9}"/>
              </a:ext>
            </a:extLst>
          </p:cNvPr>
          <p:cNvSpPr/>
          <p:nvPr/>
        </p:nvSpPr>
        <p:spPr>
          <a:xfrm>
            <a:off x="0" y="1579793"/>
            <a:ext cx="12192000" cy="452971"/>
          </a:xfrm>
          <a:prstGeom prst="rect">
            <a:avLst/>
          </a:prstGeom>
          <a:solidFill>
            <a:srgbClr val="ECE2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18458"/>
                </a:solidFill>
                <a:latin typeface="Century Gothic" panose="020B0502020202020204" pitchFamily="34" charset="0"/>
              </a:rPr>
              <a:t>- Session 1 -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E1A3D0-D407-CA44-AA54-0C597246F761}"/>
              </a:ext>
            </a:extLst>
          </p:cNvPr>
          <p:cNvSpPr/>
          <p:nvPr/>
        </p:nvSpPr>
        <p:spPr>
          <a:xfrm>
            <a:off x="0" y="3785020"/>
            <a:ext cx="12192000" cy="452971"/>
          </a:xfrm>
          <a:prstGeom prst="rect">
            <a:avLst/>
          </a:prstGeom>
          <a:solidFill>
            <a:srgbClr val="ECE2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18458"/>
                </a:solidFill>
                <a:latin typeface="Century Gothic" panose="020B0502020202020204" pitchFamily="34" charset="0"/>
              </a:rPr>
              <a:t>- Session 2 -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A64057-074A-46F0-8A70-5955520060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70" y="95420"/>
            <a:ext cx="1387629" cy="131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6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rrow: Circular 44">
            <a:extLst>
              <a:ext uri="{FF2B5EF4-FFF2-40B4-BE49-F238E27FC236}">
                <a16:creationId xmlns:a16="http://schemas.microsoft.com/office/drawing/2014/main" id="{D5D786CB-BD1F-4199-B651-1157F3F0D3BE}"/>
              </a:ext>
            </a:extLst>
          </p:cNvPr>
          <p:cNvSpPr/>
          <p:nvPr/>
        </p:nvSpPr>
        <p:spPr>
          <a:xfrm rot="6289438" flipH="1">
            <a:off x="5841013" y="3471241"/>
            <a:ext cx="2241061" cy="2090787"/>
          </a:xfrm>
          <a:prstGeom prst="circularArrow">
            <a:avLst>
              <a:gd name="adj1" fmla="val 16202"/>
              <a:gd name="adj2" fmla="val 1142322"/>
              <a:gd name="adj3" fmla="val 5061477"/>
              <a:gd name="adj4" fmla="val 295384"/>
              <a:gd name="adj5" fmla="val 16219"/>
            </a:avLst>
          </a:prstGeom>
          <a:solidFill>
            <a:srgbClr val="0397D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kern="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A New Producer Standard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0FB6F0-EC2A-401A-B702-8316A42F5811}"/>
              </a:ext>
            </a:extLst>
          </p:cNvPr>
          <p:cNvSpPr/>
          <p:nvPr/>
        </p:nvSpPr>
        <p:spPr>
          <a:xfrm>
            <a:off x="6506586" y="4285454"/>
            <a:ext cx="3189101" cy="779178"/>
          </a:xfrm>
          <a:prstGeom prst="roundRect">
            <a:avLst>
              <a:gd name="adj" fmla="val 10000"/>
            </a:avLst>
          </a:prstGeom>
        </p:spPr>
        <p:txBody>
          <a:bodyPr vert="horz" lIns="0" tIns="45720" rIns="0" bIns="0" rtlCol="0">
            <a:no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</a:rPr>
              <a:t>Efficient PCR production </a:t>
            </a:r>
            <a:br>
              <a:rPr lang="en-US" sz="2200" kern="0" dirty="0">
                <a:solidFill>
                  <a:sysClr val="windowText" lastClr="000000"/>
                </a:solidFill>
              </a:rPr>
            </a:br>
            <a:r>
              <a:rPr lang="en-US" sz="2200" kern="0" dirty="0">
                <a:solidFill>
                  <a:sysClr val="windowText" lastClr="000000"/>
                </a:solidFill>
              </a:rPr>
              <a:t>at recycling facilities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85CD91E-917B-49C4-934B-53C8FF290007}"/>
              </a:ext>
            </a:extLst>
          </p:cNvPr>
          <p:cNvSpPr/>
          <p:nvPr/>
        </p:nvSpPr>
        <p:spPr>
          <a:xfrm>
            <a:off x="156138" y="1320317"/>
            <a:ext cx="1980802" cy="842190"/>
          </a:xfrm>
          <a:prstGeom prst="roundRect">
            <a:avLst>
              <a:gd name="adj" fmla="val 10000"/>
            </a:avLst>
          </a:prstGeom>
        </p:spPr>
        <p:txBody>
          <a:bodyPr vert="horz" lIns="0" tIns="45720" rIns="0" bIns="0" rtlCol="0">
            <a:no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</a:rPr>
              <a:t>Closed-loop </a:t>
            </a:r>
          </a:p>
          <a:p>
            <a:r>
              <a:rPr lang="en-US" sz="2200" kern="0" dirty="0">
                <a:solidFill>
                  <a:sysClr val="windowText" lastClr="000000"/>
                </a:solidFill>
              </a:rPr>
              <a:t>manufacturing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5AB26E8-58FB-4CAB-ACBA-944133D77FF2}"/>
              </a:ext>
            </a:extLst>
          </p:cNvPr>
          <p:cNvSpPr/>
          <p:nvPr/>
        </p:nvSpPr>
        <p:spPr>
          <a:xfrm>
            <a:off x="9347633" y="2608968"/>
            <a:ext cx="2856422" cy="1273380"/>
          </a:xfrm>
          <a:prstGeom prst="roundRect">
            <a:avLst>
              <a:gd name="adj" fmla="val 10000"/>
            </a:avLst>
          </a:prstGeom>
        </p:spPr>
        <p:txBody>
          <a:bodyPr vert="horz" lIns="0" tIns="45720" rIns="0" bIns="0" rtlCol="0">
            <a:no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</a:rPr>
              <a:t>High-quality products for various agriculture applications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F6CE1F-1A56-45EF-8A76-F287109476DC}"/>
              </a:ext>
            </a:extLst>
          </p:cNvPr>
          <p:cNvGrpSpPr>
            <a:grpSpLocks noChangeAspect="1"/>
          </p:cNvGrpSpPr>
          <p:nvPr/>
        </p:nvGrpSpPr>
        <p:grpSpPr>
          <a:xfrm>
            <a:off x="1832928" y="1407967"/>
            <a:ext cx="7862759" cy="4743048"/>
            <a:chOff x="1823997" y="1268072"/>
            <a:chExt cx="8593968" cy="5184128"/>
          </a:xfrm>
        </p:grpSpPr>
        <p:sp>
          <p:nvSpPr>
            <p:cNvPr id="38" name="Arrow: Circular 44">
              <a:extLst>
                <a:ext uri="{FF2B5EF4-FFF2-40B4-BE49-F238E27FC236}">
                  <a16:creationId xmlns:a16="http://schemas.microsoft.com/office/drawing/2014/main" id="{D7B10341-F340-4C63-9ACC-DCCF9D73F6BC}"/>
                </a:ext>
              </a:extLst>
            </p:cNvPr>
            <p:cNvSpPr/>
            <p:nvPr/>
          </p:nvSpPr>
          <p:spPr>
            <a:xfrm rot="7877058" flipH="1">
              <a:off x="1826182" y="3726893"/>
              <a:ext cx="3340250" cy="2110363"/>
            </a:xfrm>
            <a:prstGeom prst="circularArrow">
              <a:avLst>
                <a:gd name="adj1" fmla="val 16202"/>
                <a:gd name="adj2" fmla="val 1142322"/>
                <a:gd name="adj3" fmla="val 5061477"/>
                <a:gd name="adj4" fmla="val 356636"/>
                <a:gd name="adj5" fmla="val 16219"/>
              </a:avLst>
            </a:prstGeom>
            <a:solidFill>
              <a:srgbClr val="0397D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DF7108E-B517-4D02-BC91-1286710F8C8C}"/>
                </a:ext>
              </a:extLst>
            </p:cNvPr>
            <p:cNvSpPr/>
            <p:nvPr/>
          </p:nvSpPr>
          <p:spPr>
            <a:xfrm>
              <a:off x="3463810" y="1268072"/>
              <a:ext cx="6583425" cy="2769083"/>
            </a:xfrm>
            <a:prstGeom prst="roundRect">
              <a:avLst>
                <a:gd name="adj" fmla="val 50000"/>
              </a:avLst>
            </a:prstGeom>
            <a:solidFill>
              <a:srgbClr val="039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EF4E8F3-599D-4CB6-86FB-B5D5C6AF6FC7}"/>
                </a:ext>
              </a:extLst>
            </p:cNvPr>
            <p:cNvSpPr>
              <a:spLocks/>
            </p:cNvSpPr>
            <p:nvPr/>
          </p:nvSpPr>
          <p:spPr>
            <a:xfrm>
              <a:off x="4236814" y="1796314"/>
              <a:ext cx="5205724" cy="162012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rrow: U-Turn 40">
              <a:extLst>
                <a:ext uri="{FF2B5EF4-FFF2-40B4-BE49-F238E27FC236}">
                  <a16:creationId xmlns:a16="http://schemas.microsoft.com/office/drawing/2014/main" id="{34C03733-D4EF-45B7-8342-1D6E92C77C96}"/>
                </a:ext>
              </a:extLst>
            </p:cNvPr>
            <p:cNvSpPr>
              <a:spLocks noChangeAspect="1"/>
            </p:cNvSpPr>
            <p:nvPr/>
          </p:nvSpPr>
          <p:spPr>
            <a:xfrm rot="5400000" flipV="1">
              <a:off x="5377442" y="1343587"/>
              <a:ext cx="915830" cy="2585041"/>
            </a:xfrm>
            <a:prstGeom prst="uturnArrow">
              <a:avLst>
                <a:gd name="adj1" fmla="val 16222"/>
                <a:gd name="adj2" fmla="val 16541"/>
                <a:gd name="adj3" fmla="val 23622"/>
                <a:gd name="adj4" fmla="val 47939"/>
                <a:gd name="adj5" fmla="val 71561"/>
              </a:avLst>
            </a:prstGeom>
            <a:solidFill>
              <a:srgbClr val="7E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row: U-Turn 41">
              <a:extLst>
                <a:ext uri="{FF2B5EF4-FFF2-40B4-BE49-F238E27FC236}">
                  <a16:creationId xmlns:a16="http://schemas.microsoft.com/office/drawing/2014/main" id="{FDDC0979-8EFB-4B1A-AE8D-17B39D04929C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7319232" y="1427591"/>
              <a:ext cx="915830" cy="2335340"/>
            </a:xfrm>
            <a:prstGeom prst="uturnArrow">
              <a:avLst>
                <a:gd name="adj1" fmla="val 16222"/>
                <a:gd name="adj2" fmla="val 16541"/>
                <a:gd name="adj3" fmla="val 23622"/>
                <a:gd name="adj4" fmla="val 47939"/>
                <a:gd name="adj5" fmla="val 71561"/>
              </a:avLst>
            </a:prstGeom>
            <a:solidFill>
              <a:srgbClr val="7E8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Arrow: Pentagon 43">
              <a:extLst>
                <a:ext uri="{FF2B5EF4-FFF2-40B4-BE49-F238E27FC236}">
                  <a16:creationId xmlns:a16="http://schemas.microsoft.com/office/drawing/2014/main" id="{7ABF48DC-45B5-4CE9-B965-57A15F5DF398}"/>
                </a:ext>
              </a:extLst>
            </p:cNvPr>
            <p:cNvSpPr/>
            <p:nvPr/>
          </p:nvSpPr>
          <p:spPr>
            <a:xfrm>
              <a:off x="2220845" y="1270205"/>
              <a:ext cx="2874316" cy="598029"/>
            </a:xfrm>
            <a:prstGeom prst="homePlate">
              <a:avLst>
                <a:gd name="adj" fmla="val 0"/>
              </a:avLst>
            </a:prstGeom>
            <a:solidFill>
              <a:srgbClr val="039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200" b="1" dirty="0"/>
            </a:p>
          </p:txBody>
        </p:sp>
        <p:sp>
          <p:nvSpPr>
            <p:cNvPr id="45" name="Arrow: U-Turn 44">
              <a:extLst>
                <a:ext uri="{FF2B5EF4-FFF2-40B4-BE49-F238E27FC236}">
                  <a16:creationId xmlns:a16="http://schemas.microsoft.com/office/drawing/2014/main" id="{963899E2-ABE5-4266-AC20-661ACC46BD6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759171" y="1080999"/>
              <a:ext cx="2185457" cy="3203115"/>
            </a:xfrm>
            <a:prstGeom prst="uturnArrow">
              <a:avLst>
                <a:gd name="adj1" fmla="val 16222"/>
                <a:gd name="adj2" fmla="val 16541"/>
                <a:gd name="adj3" fmla="val 23622"/>
                <a:gd name="adj4" fmla="val 47939"/>
                <a:gd name="adj5" fmla="val 71561"/>
              </a:avLst>
            </a:prstGeom>
            <a:solidFill>
              <a:srgbClr val="788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Arrow: U-Turn 45">
              <a:extLst>
                <a:ext uri="{FF2B5EF4-FFF2-40B4-BE49-F238E27FC236}">
                  <a16:creationId xmlns:a16="http://schemas.microsoft.com/office/drawing/2014/main" id="{F4570625-ABF8-4049-B1B2-FCBF7B4856E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473922" y="1011292"/>
              <a:ext cx="2197906" cy="3014738"/>
            </a:xfrm>
            <a:prstGeom prst="uturnArrow">
              <a:avLst>
                <a:gd name="adj1" fmla="val 16222"/>
                <a:gd name="adj2" fmla="val 16541"/>
                <a:gd name="adj3" fmla="val 23622"/>
                <a:gd name="adj4" fmla="val 47939"/>
                <a:gd name="adj5" fmla="val 71561"/>
              </a:avLst>
            </a:prstGeom>
            <a:solidFill>
              <a:srgbClr val="788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DA78D13-36E0-41AB-BC2C-DC0E95F53A97}"/>
                </a:ext>
              </a:extLst>
            </p:cNvPr>
            <p:cNvGrpSpPr/>
            <p:nvPr/>
          </p:nvGrpSpPr>
          <p:grpSpPr>
            <a:xfrm>
              <a:off x="1823997" y="1287231"/>
              <a:ext cx="614696" cy="553410"/>
              <a:chOff x="1165155" y="2260441"/>
              <a:chExt cx="457200" cy="463412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83E3B78-B891-4810-9076-6901CEB851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65155" y="2266653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52FFDE1-63E3-48CD-A921-5F58BB126079}"/>
                  </a:ext>
                </a:extLst>
              </p:cNvPr>
              <p:cNvSpPr txBox="1"/>
              <p:nvPr/>
            </p:nvSpPr>
            <p:spPr>
              <a:xfrm>
                <a:off x="1232368" y="2260441"/>
                <a:ext cx="322775" cy="4381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2800" dirty="0"/>
                  <a:t>1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5EBE9BD-2772-4756-ACDA-285E560C3628}"/>
                </a:ext>
              </a:extLst>
            </p:cNvPr>
            <p:cNvGrpSpPr/>
            <p:nvPr/>
          </p:nvGrpSpPr>
          <p:grpSpPr>
            <a:xfrm>
              <a:off x="7188347" y="3792398"/>
              <a:ext cx="614698" cy="577760"/>
              <a:chOff x="1452019" y="2136344"/>
              <a:chExt cx="457200" cy="48379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58F5F5D-2A4D-4A9B-BB6E-97F246A12D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2019" y="2162942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EAD7623-9C31-4BC1-8732-99CFBFBC2902}"/>
                  </a:ext>
                </a:extLst>
              </p:cNvPr>
              <p:cNvSpPr txBox="1"/>
              <p:nvPr/>
            </p:nvSpPr>
            <p:spPr>
              <a:xfrm>
                <a:off x="1521329" y="2136344"/>
                <a:ext cx="322775" cy="4788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2800" dirty="0"/>
                  <a:t>4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5EBFEA9-E22C-4233-96BD-98854065466B}"/>
                </a:ext>
              </a:extLst>
            </p:cNvPr>
            <p:cNvGrpSpPr/>
            <p:nvPr/>
          </p:nvGrpSpPr>
          <p:grpSpPr>
            <a:xfrm>
              <a:off x="9803269" y="2017539"/>
              <a:ext cx="614696" cy="577722"/>
              <a:chOff x="1291532" y="2849867"/>
              <a:chExt cx="457200" cy="483768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8AE75D1-F0EF-4DA8-A294-7E9441AA7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1532" y="2876435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3353AE2-219A-4C11-AE47-6EDCA67C8B4B}"/>
                  </a:ext>
                </a:extLst>
              </p:cNvPr>
              <p:cNvSpPr txBox="1"/>
              <p:nvPr/>
            </p:nvSpPr>
            <p:spPr>
              <a:xfrm>
                <a:off x="1358752" y="2849867"/>
                <a:ext cx="322775" cy="47887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2800" dirty="0"/>
                  <a:t>3</a:t>
                </a:r>
              </a:p>
            </p:txBody>
          </p:sp>
        </p:grpSp>
      </p:grpSp>
      <p:sp>
        <p:nvSpPr>
          <p:cNvPr id="58" name="Rectangle: Rounded Corners 37">
            <a:extLst>
              <a:ext uri="{FF2B5EF4-FFF2-40B4-BE49-F238E27FC236}">
                <a16:creationId xmlns:a16="http://schemas.microsoft.com/office/drawing/2014/main" id="{C6DE430E-F6F3-47FE-85D8-B3495F21774A}"/>
              </a:ext>
            </a:extLst>
          </p:cNvPr>
          <p:cNvSpPr/>
          <p:nvPr/>
        </p:nvSpPr>
        <p:spPr>
          <a:xfrm>
            <a:off x="994139" y="4334560"/>
            <a:ext cx="3980492" cy="894944"/>
          </a:xfrm>
          <a:prstGeom prst="roundRect">
            <a:avLst>
              <a:gd name="adj" fmla="val 10000"/>
            </a:avLst>
          </a:prstGeom>
        </p:spPr>
        <p:txBody>
          <a:bodyPr vert="horz" lIns="0" tIns="45720" rIns="0" bIns="0" rtlCol="0">
            <a:no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</a:rPr>
              <a:t>Disrupt consumer film products by introducing PCR-rich products 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7E2145A-6087-469B-93D5-C8770C5B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33" y="5128200"/>
            <a:ext cx="1465727" cy="897758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4C919420-CA9A-49AC-A3F7-E1F9757D580F}"/>
              </a:ext>
            </a:extLst>
          </p:cNvPr>
          <p:cNvSpPr>
            <a:spLocks noChangeAspect="1"/>
          </p:cNvSpPr>
          <p:nvPr/>
        </p:nvSpPr>
        <p:spPr>
          <a:xfrm>
            <a:off x="3616110" y="3612587"/>
            <a:ext cx="562398" cy="49954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538C6A-2D36-4D9B-980A-947F430BCFB2}"/>
              </a:ext>
            </a:extLst>
          </p:cNvPr>
          <p:cNvSpPr txBox="1"/>
          <p:nvPr/>
        </p:nvSpPr>
        <p:spPr>
          <a:xfrm>
            <a:off x="3701368" y="3583527"/>
            <a:ext cx="39704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B78D12-6047-4C46-B45A-76CC33347902}"/>
              </a:ext>
            </a:extLst>
          </p:cNvPr>
          <p:cNvSpPr>
            <a:spLocks noChangeAspect="1"/>
          </p:cNvSpPr>
          <p:nvPr/>
        </p:nvSpPr>
        <p:spPr>
          <a:xfrm>
            <a:off x="4979038" y="992178"/>
            <a:ext cx="562396" cy="4995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C45CC0-8844-465D-84F7-94D731947F80}"/>
              </a:ext>
            </a:extLst>
          </p:cNvPr>
          <p:cNvSpPr txBox="1"/>
          <p:nvPr/>
        </p:nvSpPr>
        <p:spPr>
          <a:xfrm>
            <a:off x="5061717" y="1002595"/>
            <a:ext cx="397041" cy="4787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1C9B9F9-1AE3-4B1A-8110-DFF3BF20C7FD}"/>
              </a:ext>
            </a:extLst>
          </p:cNvPr>
          <p:cNvSpPr/>
          <p:nvPr/>
        </p:nvSpPr>
        <p:spPr>
          <a:xfrm>
            <a:off x="5624113" y="974035"/>
            <a:ext cx="4270247" cy="535826"/>
          </a:xfrm>
          <a:prstGeom prst="roundRect">
            <a:avLst>
              <a:gd name="adj" fmla="val 10000"/>
            </a:avLst>
          </a:prstGeom>
        </p:spPr>
        <p:txBody>
          <a:bodyPr vert="horz" lIns="0" tIns="45720" rIns="0" bIns="0" rtlCol="0">
            <a:no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</a:rPr>
              <a:t>Strategic distribution partnerships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CBF7FD-0AD8-41D1-8C91-B52A88791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55" y="5364368"/>
            <a:ext cx="1535408" cy="38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95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233658" y="4246411"/>
            <a:ext cx="4365037" cy="1802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b"/>
          <a:lstStyle/>
          <a:p>
            <a:pPr marL="2055813" algn="ctr"/>
            <a:endParaRPr lang="en-US" sz="2200" dirty="0">
              <a:solidFill>
                <a:schemeClr val="tx1"/>
              </a:solidFill>
            </a:endParaRPr>
          </a:p>
          <a:p>
            <a:pPr marL="2055813" algn="ctr"/>
            <a:endParaRPr lang="en-US" sz="2200" dirty="0">
              <a:solidFill>
                <a:schemeClr val="tx1"/>
              </a:solidFill>
            </a:endParaRPr>
          </a:p>
          <a:p>
            <a:pPr marL="2055813" algn="ctr"/>
            <a:endParaRPr lang="en-US" sz="2200" dirty="0">
              <a:solidFill>
                <a:schemeClr val="tx1"/>
              </a:solidFill>
            </a:endParaRPr>
          </a:p>
          <a:p>
            <a:pPr marL="2055813" algn="ctr"/>
            <a:endParaRPr lang="en-US" sz="2200" dirty="0">
              <a:solidFill>
                <a:schemeClr val="tx1"/>
              </a:solidFill>
            </a:endParaRPr>
          </a:p>
          <a:p>
            <a:pPr marL="2055813"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61190" y="4246411"/>
            <a:ext cx="2104257" cy="1802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b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Carryout Bags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64929" y="1585332"/>
            <a:ext cx="2104257" cy="1802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b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99508" y="1585332"/>
            <a:ext cx="2104257" cy="1802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b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Tarp Cover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3200" dirty="0"/>
              <a:t>Sustainable Manufacturing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 r="21739"/>
          <a:stretch/>
        </p:blipFill>
        <p:spPr>
          <a:xfrm rot="5400000">
            <a:off x="23153" y="1553981"/>
            <a:ext cx="5367130" cy="417913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1599" y="989910"/>
            <a:ext cx="6637096" cy="474763"/>
          </a:xfrm>
          <a:prstGeom prst="roundRect">
            <a:avLst/>
          </a:prstGeom>
          <a:solidFill>
            <a:srgbClr val="0096D6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Closed Loop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961599" y="3642343"/>
            <a:ext cx="6637096" cy="474763"/>
          </a:xfrm>
          <a:prstGeom prst="roundRect">
            <a:avLst/>
          </a:prstGeom>
          <a:solidFill>
            <a:srgbClr val="0096D6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Out Loop (Single-Use Products)</a:t>
            </a:r>
          </a:p>
        </p:txBody>
      </p:sp>
      <p:sp>
        <p:nvSpPr>
          <p:cNvPr id="4" name="Rectangle 3"/>
          <p:cNvSpPr/>
          <p:nvPr/>
        </p:nvSpPr>
        <p:spPr>
          <a:xfrm>
            <a:off x="4961190" y="1585332"/>
            <a:ext cx="2104257" cy="1802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b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Polytubing</a:t>
            </a:r>
          </a:p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0349" y="1585332"/>
            <a:ext cx="2104257" cy="1802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b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Vine Cover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47" y="1705723"/>
            <a:ext cx="1893743" cy="849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29" y="1825487"/>
            <a:ext cx="2329057" cy="6545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10" y="4366769"/>
            <a:ext cx="1927852" cy="54176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31085310-9877-4A44-BF65-0C4DBDA0F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8221" r="3136" b="11342"/>
          <a:stretch/>
        </p:blipFill>
        <p:spPr bwMode="auto">
          <a:xfrm>
            <a:off x="7316221" y="4379400"/>
            <a:ext cx="1927852" cy="52913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/>
          <a:ex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E9AB29-E3AC-4803-9504-D677F0CB8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7" y="4460770"/>
            <a:ext cx="1921260" cy="4301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EE3F8F-E234-42C6-BAF4-7822AF2E5B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3" b="40329"/>
          <a:stretch/>
        </p:blipFill>
        <p:spPr>
          <a:xfrm>
            <a:off x="8452250" y="5051946"/>
            <a:ext cx="1927852" cy="382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16E2C1-79D2-4092-A6E2-C00C06840F22}"/>
              </a:ext>
            </a:extLst>
          </p:cNvPr>
          <p:cNvSpPr txBox="1"/>
          <p:nvPr/>
        </p:nvSpPr>
        <p:spPr>
          <a:xfrm>
            <a:off x="7230349" y="5563893"/>
            <a:ext cx="4368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Liners, Covers, Plastic Lumber</a:t>
            </a:r>
          </a:p>
        </p:txBody>
      </p:sp>
    </p:spTree>
    <p:extLst>
      <p:ext uri="{BB962C8B-B14F-4D97-AF65-F5344CB8AC3E}">
        <p14:creationId xmlns:p14="http://schemas.microsoft.com/office/powerpoint/2010/main" val="1183447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Collection Methods</a:t>
            </a:r>
            <a:endParaRPr lang="en-US" sz="3000" b="0" dirty="0"/>
          </a:p>
        </p:txBody>
      </p:sp>
      <p:sp>
        <p:nvSpPr>
          <p:cNvPr id="4" name="Rectangle 3"/>
          <p:cNvSpPr/>
          <p:nvPr/>
        </p:nvSpPr>
        <p:spPr>
          <a:xfrm>
            <a:off x="657226" y="3123446"/>
            <a:ext cx="3486148" cy="3148899"/>
          </a:xfrm>
          <a:prstGeom prst="rect">
            <a:avLst/>
          </a:prstGeom>
          <a:noFill/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 marL="0" lvl="1" algn="ctr"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Fleet of over 60 grapple trucks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226" y="985094"/>
            <a:ext cx="3482330" cy="676587"/>
          </a:xfrm>
          <a:prstGeom prst="rect">
            <a:avLst/>
          </a:prstGeom>
          <a:solidFill>
            <a:srgbClr val="0096D6"/>
          </a:solidFill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Grapple Trucks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5626" y="3123978"/>
            <a:ext cx="3482330" cy="3155881"/>
          </a:xfrm>
          <a:prstGeom prst="rect">
            <a:avLst/>
          </a:prstGeom>
          <a:noFill/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 marL="0" lvl="1" algn="ctr"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Over 4,000 roll-offs and dumpsters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4365625" y="992333"/>
            <a:ext cx="3482330" cy="676587"/>
          </a:xfrm>
          <a:prstGeom prst="rect">
            <a:avLst/>
          </a:prstGeom>
          <a:solidFill>
            <a:srgbClr val="0096D6"/>
          </a:solidFill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Dumpsters / Roll-offs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99427" y="3123446"/>
            <a:ext cx="3486148" cy="3148899"/>
          </a:xfrm>
          <a:prstGeom prst="rect">
            <a:avLst/>
          </a:prstGeom>
          <a:noFill/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 marL="0" lvl="1" algn="ctr"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Agreements with ag plastic manufacturers and 3rd party waste haulers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8099426" y="985094"/>
            <a:ext cx="3482330" cy="676587"/>
          </a:xfrm>
          <a:prstGeom prst="rect">
            <a:avLst/>
          </a:prstGeom>
          <a:solidFill>
            <a:srgbClr val="0096D6"/>
          </a:solidFill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Collection Agreements</a:t>
            </a:r>
          </a:p>
        </p:txBody>
      </p:sp>
      <p:pic>
        <p:nvPicPr>
          <p:cNvPr id="6146" name="Picture 2" descr="Recycling Poly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4834" b="26101"/>
          <a:stretch/>
        </p:blipFill>
        <p:spPr bwMode="auto">
          <a:xfrm>
            <a:off x="677173" y="1757844"/>
            <a:ext cx="3462383" cy="1198565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omputing.ece.vt.edu/~santol/projects/zsl_via_visual_abstraction/interact/interact_illustration_instance_dataset/imgs/28X8B727M0IG2TUJK1PFYVF9E5ACXR_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t="48469" r="22238" b="26760"/>
          <a:stretch/>
        </p:blipFill>
        <p:spPr bwMode="auto">
          <a:xfrm>
            <a:off x="8099427" y="1757844"/>
            <a:ext cx="3486148" cy="1198565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6573" r="-68" b="10858"/>
          <a:stretch/>
        </p:blipFill>
        <p:spPr>
          <a:xfrm>
            <a:off x="4364163" y="1757843"/>
            <a:ext cx="3483792" cy="1198565"/>
          </a:xfrm>
          <a:prstGeom prst="rect">
            <a:avLst/>
          </a:prstGeom>
          <a:ln w="19050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1994" b="10017"/>
          <a:stretch/>
        </p:blipFill>
        <p:spPr>
          <a:xfrm>
            <a:off x="988491" y="4396148"/>
            <a:ext cx="2808517" cy="1673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97" y="4403397"/>
            <a:ext cx="2171303" cy="16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1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CFE6343-F0CA-4E55-8FAC-D9A3BAE14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t="24948" r="622" b="33625"/>
          <a:stretch/>
        </p:blipFill>
        <p:spPr>
          <a:xfrm>
            <a:off x="4771173" y="3861211"/>
            <a:ext cx="6827523" cy="2279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Materials in Monterey County</a:t>
            </a:r>
            <a:endParaRPr lang="en-US" sz="30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33FBAB-C579-4D27-B9A6-178F94CFFEB8}"/>
              </a:ext>
            </a:extLst>
          </p:cNvPr>
          <p:cNvSpPr/>
          <p:nvPr/>
        </p:nvSpPr>
        <p:spPr>
          <a:xfrm>
            <a:off x="588474" y="1638676"/>
            <a:ext cx="3902045" cy="18265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274320"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Hoop House Cover Film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Greenhouse Film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Bin Liners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Pallet Covers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Drip Irrigation Tape 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749C7810-D379-48A4-8ECA-BC53FEA46276}"/>
              </a:ext>
            </a:extLst>
          </p:cNvPr>
          <p:cNvSpPr/>
          <p:nvPr/>
        </p:nvSpPr>
        <p:spPr>
          <a:xfrm>
            <a:off x="1457607" y="1053282"/>
            <a:ext cx="3032912" cy="474763"/>
          </a:xfrm>
          <a:prstGeom prst="roundRect">
            <a:avLst/>
          </a:prstGeom>
          <a:solidFill>
            <a:srgbClr val="788E1E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We Accept and Recycle…</a:t>
            </a:r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536EA499-A185-43BF-90BA-3A6DD91225D4}"/>
              </a:ext>
            </a:extLst>
          </p:cNvPr>
          <p:cNvSpPr/>
          <p:nvPr/>
        </p:nvSpPr>
        <p:spPr>
          <a:xfrm>
            <a:off x="588473" y="1053282"/>
            <a:ext cx="769547" cy="474763"/>
          </a:xfrm>
          <a:prstGeom prst="roundRect">
            <a:avLst/>
          </a:prstGeom>
          <a:noFill/>
          <a:ln w="9525">
            <a:solidFill>
              <a:srgbClr val="788E1E"/>
            </a:solidFill>
            <a:miter lim="800000"/>
            <a:headEnd/>
            <a:tailEnd/>
          </a:ln>
          <a:effectLst/>
        </p:spPr>
        <p:txBody>
          <a:bodyPr lIns="0" tIns="137160" rIns="0" anchor="ctr"/>
          <a:lstStyle/>
          <a:p>
            <a:pPr algn="ctr"/>
            <a:r>
              <a:rPr lang="en-US" sz="4200" dirty="0">
                <a:solidFill>
                  <a:srgbClr val="788E1E"/>
                </a:solidFill>
                <a:cs typeface="Arial" pitchFamily="34" charset="0"/>
                <a:sym typeface="Wingdings" panose="05000000000000000000" pitchFamily="2" charset="2"/>
              </a:rPr>
              <a:t></a:t>
            </a:r>
            <a:endParaRPr lang="en-US" sz="4200" dirty="0">
              <a:solidFill>
                <a:srgbClr val="788E1E"/>
              </a:solidFill>
              <a:cs typeface="Arial" pitchFamily="34" charset="0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5012260C-0519-4BB6-BB51-14C5BD5A7090}"/>
              </a:ext>
            </a:extLst>
          </p:cNvPr>
          <p:cNvSpPr/>
          <p:nvPr/>
        </p:nvSpPr>
        <p:spPr>
          <a:xfrm>
            <a:off x="1457606" y="3728216"/>
            <a:ext cx="3032913" cy="474763"/>
          </a:xfrm>
          <a:prstGeom prst="roundRect">
            <a:avLst/>
          </a:prstGeom>
          <a:solidFill>
            <a:srgbClr val="DD7065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We Do Not Accept…</a:t>
            </a: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0391BFD8-DDD1-4634-8CBF-CCBF727EE018}"/>
              </a:ext>
            </a:extLst>
          </p:cNvPr>
          <p:cNvSpPr/>
          <p:nvPr/>
        </p:nvSpPr>
        <p:spPr>
          <a:xfrm>
            <a:off x="588472" y="3728216"/>
            <a:ext cx="769547" cy="474763"/>
          </a:xfrm>
          <a:prstGeom prst="roundRect">
            <a:avLst/>
          </a:prstGeom>
          <a:noFill/>
          <a:ln w="9525">
            <a:solidFill>
              <a:srgbClr val="DD7065"/>
            </a:solidFill>
            <a:miter lim="800000"/>
            <a:headEnd/>
            <a:tailEnd/>
          </a:ln>
          <a:effectLst/>
        </p:spPr>
        <p:txBody>
          <a:bodyPr lIns="0" tIns="91440" rIns="0" anchor="ctr"/>
          <a:lstStyle/>
          <a:p>
            <a:pPr algn="ctr"/>
            <a:r>
              <a:rPr lang="en-US" sz="5500" dirty="0">
                <a:solidFill>
                  <a:srgbClr val="DD7065"/>
                </a:solidFill>
                <a:cs typeface="Arial" pitchFamily="34" charset="0"/>
                <a:sym typeface="Wingdings" panose="05000000000000000000" pitchFamily="2" charset="2"/>
              </a:rPr>
              <a:t>×</a:t>
            </a:r>
            <a:endParaRPr lang="en-US" sz="5500" dirty="0">
              <a:solidFill>
                <a:srgbClr val="DD7065"/>
              </a:solidFill>
              <a:cs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0A9204-BA41-4FA3-883F-C0408034A3DD}"/>
              </a:ext>
            </a:extLst>
          </p:cNvPr>
          <p:cNvSpPr/>
          <p:nvPr/>
        </p:nvSpPr>
        <p:spPr>
          <a:xfrm>
            <a:off x="4771173" y="1638676"/>
            <a:ext cx="6827521" cy="220686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274320"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We focus on materials that are 4+ mil thick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Multi-stream recycling by color in most cases is required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Plastic must be less than 10% contaminated (not including water or soil)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Charges apply for certain material types depending on staging, pick-up timing, etc.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9A248D-8BF4-4178-827F-BE3C765801AA}"/>
              </a:ext>
            </a:extLst>
          </p:cNvPr>
          <p:cNvSpPr/>
          <p:nvPr/>
        </p:nvSpPr>
        <p:spPr>
          <a:xfrm>
            <a:off x="588472" y="4313609"/>
            <a:ext cx="3902045" cy="20690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274320"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Mulch Film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Fumigation Film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Mixed Materials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High Print Plastics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Thin Packaging Plastics</a:t>
            </a:r>
          </a:p>
        </p:txBody>
      </p:sp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AD1F1D00-A7F1-47EF-B0FE-8F3F7F886CEF}"/>
              </a:ext>
            </a:extLst>
          </p:cNvPr>
          <p:cNvSpPr/>
          <p:nvPr/>
        </p:nvSpPr>
        <p:spPr>
          <a:xfrm>
            <a:off x="4771174" y="1053281"/>
            <a:ext cx="6827522" cy="474763"/>
          </a:xfrm>
          <a:prstGeom prst="round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Sorting, Service Cost and Other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924476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kern="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Ag Processor Case Study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04E1AD-1DD9-4B21-811B-19D9A51D56F5}"/>
              </a:ext>
            </a:extLst>
          </p:cNvPr>
          <p:cNvSpPr/>
          <p:nvPr/>
        </p:nvSpPr>
        <p:spPr>
          <a:xfrm>
            <a:off x="7695935" y="1678985"/>
            <a:ext cx="4359938" cy="1201632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SzPct val="12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Offer film collection services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 for co-op statewide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CFB697-4B07-410B-ACE8-AA6F3323CE6D}"/>
              </a:ext>
            </a:extLst>
          </p:cNvPr>
          <p:cNvSpPr/>
          <p:nvPr/>
        </p:nvSpPr>
        <p:spPr>
          <a:xfrm>
            <a:off x="7695935" y="3298234"/>
            <a:ext cx="4074534" cy="1201632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SzPct val="12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Decrease labor costs with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film removal equipment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9BDFB8-61DA-4AA7-AD1C-D6D553FA5CC4}"/>
              </a:ext>
            </a:extLst>
          </p:cNvPr>
          <p:cNvSpPr/>
          <p:nvPr/>
        </p:nvSpPr>
        <p:spPr>
          <a:xfrm>
            <a:off x="7695935" y="4962948"/>
            <a:ext cx="4074534" cy="1201632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SzPct val="12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Introduce recycled content product comparable to market specifications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59BD19-FAE8-47B6-A273-7B01D5D8ECBD}"/>
              </a:ext>
            </a:extLst>
          </p:cNvPr>
          <p:cNvSpPr/>
          <p:nvPr/>
        </p:nvSpPr>
        <p:spPr>
          <a:xfrm>
            <a:off x="4778336" y="992649"/>
            <a:ext cx="6766560" cy="438912"/>
          </a:xfrm>
          <a:prstGeom prst="rect">
            <a:avLst/>
          </a:prstGeom>
          <a:solidFill>
            <a:srgbClr val="0096D6"/>
          </a:solidFill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Goal: Close the Loop on Previously Landfilled Cover Film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58A14-0CA8-44EE-BF20-70CAAA26AC30}"/>
              </a:ext>
            </a:extLst>
          </p:cNvPr>
          <p:cNvSpPr/>
          <p:nvPr/>
        </p:nvSpPr>
        <p:spPr>
          <a:xfrm>
            <a:off x="4869777" y="4987536"/>
            <a:ext cx="2628770" cy="758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28745A-9BF5-4128-B02B-ED12BC71F13E}"/>
              </a:ext>
            </a:extLst>
          </p:cNvPr>
          <p:cNvSpPr/>
          <p:nvPr/>
        </p:nvSpPr>
        <p:spPr>
          <a:xfrm>
            <a:off x="4869777" y="3322822"/>
            <a:ext cx="2628770" cy="758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2017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52AD78-0FC0-49D7-A2BE-585DE2CD7295}"/>
              </a:ext>
            </a:extLst>
          </p:cNvPr>
          <p:cNvSpPr/>
          <p:nvPr/>
        </p:nvSpPr>
        <p:spPr>
          <a:xfrm>
            <a:off x="4869777" y="1703573"/>
            <a:ext cx="2628770" cy="758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2016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6FFD7E-3A69-4FF1-BC2C-19CF7A1DF900}"/>
              </a:ext>
            </a:extLst>
          </p:cNvPr>
          <p:cNvCxnSpPr/>
          <p:nvPr/>
        </p:nvCxnSpPr>
        <p:spPr>
          <a:xfrm>
            <a:off x="7667314" y="1668508"/>
            <a:ext cx="0" cy="4421530"/>
          </a:xfrm>
          <a:prstGeom prst="line">
            <a:avLst/>
          </a:prstGeom>
          <a:ln w="57150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4530988-6B03-4E56-9F79-C5BDAE5A8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24" y="1713878"/>
            <a:ext cx="1323032" cy="992275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E4AF458-D7CF-4C59-9229-CDD32B2E53F4}"/>
              </a:ext>
            </a:extLst>
          </p:cNvPr>
          <p:cNvSpPr/>
          <p:nvPr/>
        </p:nvSpPr>
        <p:spPr>
          <a:xfrm rot="16200000">
            <a:off x="7415854" y="4315061"/>
            <a:ext cx="502920" cy="502920"/>
          </a:xfrm>
          <a:prstGeom prst="ellipse">
            <a:avLst/>
          </a:prstGeom>
          <a:solidFill>
            <a:schemeClr val="bg1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EE7D1A-6A4B-466B-8422-046379506676}"/>
              </a:ext>
            </a:extLst>
          </p:cNvPr>
          <p:cNvSpPr/>
          <p:nvPr/>
        </p:nvSpPr>
        <p:spPr>
          <a:xfrm rot="16200000">
            <a:off x="7415854" y="2631665"/>
            <a:ext cx="502920" cy="502920"/>
          </a:xfrm>
          <a:prstGeom prst="ellipse">
            <a:avLst/>
          </a:prstGeom>
          <a:solidFill>
            <a:schemeClr val="bg1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7FC701-7065-4549-A1C8-9F2BB89B1FE1}"/>
              </a:ext>
            </a:extLst>
          </p:cNvPr>
          <p:cNvSpPr/>
          <p:nvPr/>
        </p:nvSpPr>
        <p:spPr>
          <a:xfrm>
            <a:off x="618336" y="992593"/>
            <a:ext cx="3977640" cy="438912"/>
          </a:xfrm>
          <a:prstGeom prst="rect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Central CA Almond Growers Assoc.</a:t>
            </a:r>
          </a:p>
        </p:txBody>
      </p:sp>
      <p:pic>
        <p:nvPicPr>
          <p:cNvPr id="2050" name="Picture 2" descr="Image result for almond harvesting">
            <a:extLst>
              <a:ext uri="{FF2B5EF4-FFF2-40B4-BE49-F238E27FC236}">
                <a16:creationId xmlns:a16="http://schemas.microsoft.com/office/drawing/2014/main" id="{D3423A37-CBBB-46F4-8000-5F1B24197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10950"/>
          <a:stretch/>
        </p:blipFill>
        <p:spPr bwMode="auto">
          <a:xfrm>
            <a:off x="646247" y="1713878"/>
            <a:ext cx="1308573" cy="99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lmond harvesting">
            <a:extLst>
              <a:ext uri="{FF2B5EF4-FFF2-40B4-BE49-F238E27FC236}">
                <a16:creationId xmlns:a16="http://schemas.microsoft.com/office/drawing/2014/main" id="{DAE52730-071A-47A6-AE35-2EB1A591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944" y="1713878"/>
            <a:ext cx="1323032" cy="9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Arc 62">
            <a:extLst>
              <a:ext uri="{FF2B5EF4-FFF2-40B4-BE49-F238E27FC236}">
                <a16:creationId xmlns:a16="http://schemas.microsoft.com/office/drawing/2014/main" id="{A59727A4-AFE0-43DB-B2CE-A63FE08D1A71}"/>
              </a:ext>
            </a:extLst>
          </p:cNvPr>
          <p:cNvSpPr>
            <a:spLocks noChangeAspect="1"/>
          </p:cNvSpPr>
          <p:nvPr/>
        </p:nvSpPr>
        <p:spPr>
          <a:xfrm>
            <a:off x="1227607" y="3097866"/>
            <a:ext cx="2663977" cy="2663975"/>
          </a:xfrm>
          <a:prstGeom prst="arc">
            <a:avLst>
              <a:gd name="adj1" fmla="val 16200000"/>
              <a:gd name="adj2" fmla="val 16177071"/>
            </a:avLst>
          </a:prstGeom>
          <a:ln w="158750" cap="rnd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51FE5CD2-86CB-4DB1-9C9F-04F8E5C74B85}"/>
              </a:ext>
            </a:extLst>
          </p:cNvPr>
          <p:cNvSpPr>
            <a:spLocks noChangeAspect="1"/>
          </p:cNvSpPr>
          <p:nvPr/>
        </p:nvSpPr>
        <p:spPr>
          <a:xfrm>
            <a:off x="1537318" y="3419296"/>
            <a:ext cx="2044553" cy="2044550"/>
          </a:xfrm>
          <a:prstGeom prst="arc">
            <a:avLst>
              <a:gd name="adj1" fmla="val 16200000"/>
              <a:gd name="adj2" fmla="val 16144123"/>
            </a:avLst>
          </a:prstGeom>
          <a:ln w="158750" cap="rnd" cmpd="sng">
            <a:solidFill>
              <a:srgbClr val="0298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9E5E0002-5562-4064-87EA-295EA9B71DB6}"/>
              </a:ext>
            </a:extLst>
          </p:cNvPr>
          <p:cNvSpPr>
            <a:spLocks noChangeAspect="1"/>
          </p:cNvSpPr>
          <p:nvPr/>
        </p:nvSpPr>
        <p:spPr>
          <a:xfrm>
            <a:off x="1877682" y="3752912"/>
            <a:ext cx="1377319" cy="1377318"/>
          </a:xfrm>
          <a:prstGeom prst="arc">
            <a:avLst>
              <a:gd name="adj1" fmla="val 16200000"/>
              <a:gd name="adj2" fmla="val 16109371"/>
            </a:avLst>
          </a:prstGeom>
          <a:ln w="158750" cap="rnd" cmpd="sng">
            <a:solidFill>
              <a:srgbClr val="788E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id="{7F85AE6E-FBFB-42FE-A19F-25477553FA53}"/>
              </a:ext>
            </a:extLst>
          </p:cNvPr>
          <p:cNvSpPr/>
          <p:nvPr/>
        </p:nvSpPr>
        <p:spPr>
          <a:xfrm rot="3699003">
            <a:off x="1774046" y="3247320"/>
            <a:ext cx="342553" cy="160069"/>
          </a:xfrm>
          <a:prstGeom prst="trapezoid">
            <a:avLst>
              <a:gd name="adj" fmla="val 144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92F11147-ED34-4E5D-B27C-7FBEB34FFBF8}"/>
              </a:ext>
            </a:extLst>
          </p:cNvPr>
          <p:cNvSpPr/>
          <p:nvPr/>
        </p:nvSpPr>
        <p:spPr>
          <a:xfrm rot="3652196">
            <a:off x="1726678" y="3220684"/>
            <a:ext cx="314082" cy="175558"/>
          </a:xfrm>
          <a:prstGeom prst="triangl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60DC4470-13D4-4318-818D-9EFEABD67DEF}"/>
              </a:ext>
            </a:extLst>
          </p:cNvPr>
          <p:cNvSpPr/>
          <p:nvPr/>
        </p:nvSpPr>
        <p:spPr>
          <a:xfrm rot="6151824">
            <a:off x="2550152" y="3408338"/>
            <a:ext cx="342553" cy="160069"/>
          </a:xfrm>
          <a:prstGeom prst="trapezoid">
            <a:avLst>
              <a:gd name="adj" fmla="val 144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44234C0-D3A4-4570-9916-4C122BC57612}"/>
              </a:ext>
            </a:extLst>
          </p:cNvPr>
          <p:cNvSpPr/>
          <p:nvPr/>
        </p:nvSpPr>
        <p:spPr>
          <a:xfrm rot="5987135">
            <a:off x="2504032" y="3377105"/>
            <a:ext cx="314082" cy="175558"/>
          </a:xfrm>
          <a:prstGeom prst="triangle">
            <a:avLst/>
          </a:prstGeom>
          <a:solidFill>
            <a:srgbClr val="0298D5"/>
          </a:solidFill>
          <a:ln>
            <a:solidFill>
              <a:srgbClr val="0298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rapezoid 34">
            <a:extLst>
              <a:ext uri="{FF2B5EF4-FFF2-40B4-BE49-F238E27FC236}">
                <a16:creationId xmlns:a16="http://schemas.microsoft.com/office/drawing/2014/main" id="{B5ED7A57-D9AA-4C0A-B29A-4286C0313D00}"/>
              </a:ext>
            </a:extLst>
          </p:cNvPr>
          <p:cNvSpPr/>
          <p:nvPr/>
        </p:nvSpPr>
        <p:spPr>
          <a:xfrm rot="9182395">
            <a:off x="2996144" y="4044435"/>
            <a:ext cx="342553" cy="160069"/>
          </a:xfrm>
          <a:prstGeom prst="trapezoid">
            <a:avLst>
              <a:gd name="adj" fmla="val 144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182C67E7-A250-48FD-A945-0E706E0CFC07}"/>
              </a:ext>
            </a:extLst>
          </p:cNvPr>
          <p:cNvSpPr/>
          <p:nvPr/>
        </p:nvSpPr>
        <p:spPr>
          <a:xfrm rot="8479781">
            <a:off x="2954783" y="3994138"/>
            <a:ext cx="314082" cy="175558"/>
          </a:xfrm>
          <a:prstGeom prst="triangle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A45FBF07-E2D8-448E-8214-60D81CDE294F}"/>
              </a:ext>
            </a:extLst>
          </p:cNvPr>
          <p:cNvSpPr/>
          <p:nvPr/>
        </p:nvSpPr>
        <p:spPr>
          <a:xfrm rot="10800000">
            <a:off x="7469927" y="2701141"/>
            <a:ext cx="394774" cy="363966"/>
          </a:xfrm>
          <a:prstGeom prst="upArrow">
            <a:avLst>
              <a:gd name="adj1" fmla="val 33215"/>
              <a:gd name="adj2" fmla="val 57135"/>
            </a:avLst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1EBC2F2F-FEB6-4795-8F93-589A2F6C9421}"/>
              </a:ext>
            </a:extLst>
          </p:cNvPr>
          <p:cNvSpPr/>
          <p:nvPr/>
        </p:nvSpPr>
        <p:spPr>
          <a:xfrm rot="10800000">
            <a:off x="7469928" y="4384537"/>
            <a:ext cx="394774" cy="363966"/>
          </a:xfrm>
          <a:prstGeom prst="upArrow">
            <a:avLst>
              <a:gd name="adj1" fmla="val 33215"/>
              <a:gd name="adj2" fmla="val 57135"/>
            </a:avLst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2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kern="0" dirty="0">
                <a:solidFill>
                  <a:sysClr val="windowText" lastClr="000000"/>
                </a:solidFill>
              </a:rPr>
              <a:t>3</a:t>
            </a:r>
            <a:r>
              <a:rPr lang="en-US" sz="3200" b="1" kern="0" baseline="30000" dirty="0">
                <a:solidFill>
                  <a:sysClr val="windowText" lastClr="000000"/>
                </a:solidFill>
              </a:rPr>
              <a:t>rd</a:t>
            </a:r>
            <a:r>
              <a:rPr lang="en-US" sz="3200" b="1" kern="0" dirty="0">
                <a:solidFill>
                  <a:sysClr val="windowText" lastClr="000000"/>
                </a:solidFill>
              </a:rPr>
              <a:t> Party Producer Case Study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D9F9C0-9C6E-462F-9272-4CC16592B681}"/>
              </a:ext>
            </a:extLst>
          </p:cNvPr>
          <p:cNvSpPr/>
          <p:nvPr/>
        </p:nvSpPr>
        <p:spPr>
          <a:xfrm>
            <a:off x="421741" y="983848"/>
            <a:ext cx="4290511" cy="439838"/>
          </a:xfrm>
          <a:prstGeom prst="rect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Playbook for Success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626FF6-50AD-4C47-8316-61B04BAF6F56}"/>
              </a:ext>
            </a:extLst>
          </p:cNvPr>
          <p:cNvSpPr/>
          <p:nvPr/>
        </p:nvSpPr>
        <p:spPr>
          <a:xfrm>
            <a:off x="4819533" y="983848"/>
            <a:ext cx="6925623" cy="439838"/>
          </a:xfrm>
          <a:prstGeom prst="rect">
            <a:avLst/>
          </a:prstGeom>
          <a:solidFill>
            <a:srgbClr val="0096D6"/>
          </a:solidFill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Introduce the Missing Link to Close the Loop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1B7FB9-A87E-4AA3-AB91-13759E1F1288}"/>
              </a:ext>
            </a:extLst>
          </p:cNvPr>
          <p:cNvSpPr txBox="1"/>
          <p:nvPr/>
        </p:nvSpPr>
        <p:spPr>
          <a:xfrm>
            <a:off x="307441" y="2676946"/>
            <a:ext cx="464555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/>
              <a:t>Mission: </a:t>
            </a:r>
            <a:r>
              <a:rPr lang="en-US" sz="2100" dirty="0"/>
              <a:t>Enable a closed loop process for a manufacturer improving their practices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2F28859-5554-4A8E-974A-ED5F2CB930EB}"/>
              </a:ext>
            </a:extLst>
          </p:cNvPr>
          <p:cNvCxnSpPr/>
          <p:nvPr/>
        </p:nvCxnSpPr>
        <p:spPr>
          <a:xfrm>
            <a:off x="7876572" y="1701478"/>
            <a:ext cx="0" cy="4421530"/>
          </a:xfrm>
          <a:prstGeom prst="line">
            <a:avLst/>
          </a:prstGeom>
          <a:ln w="57150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7BCBE5-4B06-4C2B-9AA6-DC85699605E2}"/>
              </a:ext>
            </a:extLst>
          </p:cNvPr>
          <p:cNvGrpSpPr/>
          <p:nvPr/>
        </p:nvGrpSpPr>
        <p:grpSpPr>
          <a:xfrm>
            <a:off x="7539667" y="4335709"/>
            <a:ext cx="673810" cy="668061"/>
            <a:chOff x="6151629" y="2383719"/>
            <a:chExt cx="723418" cy="72341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6C0D8C-B3B9-40CE-8F64-8E60871E6491}"/>
                </a:ext>
              </a:extLst>
            </p:cNvPr>
            <p:cNvSpPr/>
            <p:nvPr/>
          </p:nvSpPr>
          <p:spPr>
            <a:xfrm>
              <a:off x="6151629" y="2383719"/>
              <a:ext cx="723418" cy="7234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88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96160AD-CCE9-407A-A2CB-DE707A1B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357" y="2441660"/>
              <a:ext cx="598592" cy="598592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A085B2B-07CE-45AC-A520-634368692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12" y="5167258"/>
            <a:ext cx="2522223" cy="708798"/>
          </a:xfrm>
          <a:prstGeom prst="rect">
            <a:avLst/>
          </a:prstGeom>
        </p:spPr>
      </p:pic>
      <p:pic>
        <p:nvPicPr>
          <p:cNvPr id="51" name="Picture 11">
            <a:extLst>
              <a:ext uri="{FF2B5EF4-FFF2-40B4-BE49-F238E27FC236}">
                <a16:creationId xmlns:a16="http://schemas.microsoft.com/office/drawing/2014/main" id="{A5B52F9C-C3D3-4A98-89C0-E3E3B1CF32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033" y="1930237"/>
            <a:ext cx="1055825" cy="6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6B83787-272E-4819-8F86-CEFFF12A43F4}"/>
              </a:ext>
            </a:extLst>
          </p:cNvPr>
          <p:cNvSpPr txBox="1"/>
          <p:nvPr/>
        </p:nvSpPr>
        <p:spPr>
          <a:xfrm>
            <a:off x="9198204" y="1984084"/>
            <a:ext cx="3955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/>
              <a:t>Ag Irrigation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A19227-3E92-4AE2-A4C9-51DEAF3E5B38}"/>
              </a:ext>
            </a:extLst>
          </p:cNvPr>
          <p:cNvSpPr/>
          <p:nvPr/>
        </p:nvSpPr>
        <p:spPr>
          <a:xfrm>
            <a:off x="4849135" y="1904446"/>
            <a:ext cx="2824223" cy="758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Production &amp; Sales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3EBCE62-D3F6-45A8-9197-B0EF83785CDC}"/>
              </a:ext>
            </a:extLst>
          </p:cNvPr>
          <p:cNvSpPr/>
          <p:nvPr/>
        </p:nvSpPr>
        <p:spPr>
          <a:xfrm>
            <a:off x="4849134" y="3433136"/>
            <a:ext cx="2824223" cy="758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Irrigation Use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85FA451-73A9-4756-BB25-506058EF102A}"/>
              </a:ext>
            </a:extLst>
          </p:cNvPr>
          <p:cNvSpPr/>
          <p:nvPr/>
        </p:nvSpPr>
        <p:spPr>
          <a:xfrm>
            <a:off x="8065345" y="3446476"/>
            <a:ext cx="3527882" cy="7585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Growers &amp; Farmers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581B17E-015B-48C7-9911-79D3BB84992B}"/>
              </a:ext>
            </a:extLst>
          </p:cNvPr>
          <p:cNvSpPr/>
          <p:nvPr/>
        </p:nvSpPr>
        <p:spPr>
          <a:xfrm>
            <a:off x="4849133" y="5142389"/>
            <a:ext cx="2824223" cy="7585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Recycle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6558B-1851-4D0A-BD33-50A2CD162337}"/>
              </a:ext>
            </a:extLst>
          </p:cNvPr>
          <p:cNvSpPr txBox="1"/>
          <p:nvPr/>
        </p:nvSpPr>
        <p:spPr>
          <a:xfrm>
            <a:off x="307441" y="3977786"/>
            <a:ext cx="482385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/>
              <a:t>Action</a:t>
            </a:r>
            <a:r>
              <a:rPr lang="en-US" sz="2100" dirty="0"/>
              <a:t>: Collaboration with Toro to </a:t>
            </a:r>
            <a:br>
              <a:rPr lang="en-US" sz="2100" dirty="0"/>
            </a:br>
            <a:r>
              <a:rPr lang="en-US" sz="2100" dirty="0"/>
              <a:t>educate growers about plastic best practices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8093ED-A398-4AE1-B0A1-239E7D40ED92}"/>
              </a:ext>
            </a:extLst>
          </p:cNvPr>
          <p:cNvSpPr txBox="1"/>
          <p:nvPr/>
        </p:nvSpPr>
        <p:spPr>
          <a:xfrm>
            <a:off x="307441" y="5258497"/>
            <a:ext cx="482385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/>
              <a:t>Vision: </a:t>
            </a:r>
            <a:r>
              <a:rPr lang="en-US" sz="2100" dirty="0"/>
              <a:t>Develop Toro specific PCR </a:t>
            </a:r>
            <a:br>
              <a:rPr lang="en-US" sz="2100" dirty="0"/>
            </a:br>
            <a:r>
              <a:rPr lang="en-US" sz="2100" dirty="0"/>
              <a:t>to unlock a Toro closed loop </a:t>
            </a:r>
            <a:br>
              <a:rPr lang="en-US" sz="2100" dirty="0"/>
            </a:br>
            <a:r>
              <a:rPr lang="en-US" sz="2100" dirty="0"/>
              <a:t>system in perpetuity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F1BAA5-40B1-461A-A808-3A11340185F4}"/>
              </a:ext>
            </a:extLst>
          </p:cNvPr>
          <p:cNvGrpSpPr>
            <a:grpSpLocks noChangeAspect="1"/>
          </p:cNvGrpSpPr>
          <p:nvPr/>
        </p:nvGrpSpPr>
        <p:grpSpPr>
          <a:xfrm>
            <a:off x="646209" y="1595844"/>
            <a:ext cx="947547" cy="917475"/>
            <a:chOff x="550007" y="1571275"/>
            <a:chExt cx="1139950" cy="1103772"/>
          </a:xfrm>
        </p:grpSpPr>
        <p:sp>
          <p:nvSpPr>
            <p:cNvPr id="35" name="Oval 37">
              <a:extLst>
                <a:ext uri="{FF2B5EF4-FFF2-40B4-BE49-F238E27FC236}">
                  <a16:creationId xmlns:a16="http://schemas.microsoft.com/office/drawing/2014/main" id="{4CC820BD-5839-4498-8364-41CB19232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007" y="1571275"/>
              <a:ext cx="1139950" cy="110377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F8184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27" name="Freeform 149">
              <a:extLst>
                <a:ext uri="{FF2B5EF4-FFF2-40B4-BE49-F238E27FC236}">
                  <a16:creationId xmlns:a16="http://schemas.microsoft.com/office/drawing/2014/main" id="{29F01B19-A500-4863-B63A-AC42D9C6DC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692" y="1779897"/>
              <a:ext cx="637955" cy="684441"/>
            </a:xfrm>
            <a:custGeom>
              <a:avLst/>
              <a:gdLst>
                <a:gd name="T0" fmla="*/ 463 w 467"/>
                <a:gd name="T1" fmla="*/ 291 h 569"/>
                <a:gd name="T2" fmla="*/ 452 w 467"/>
                <a:gd name="T3" fmla="*/ 291 h 569"/>
                <a:gd name="T4" fmla="*/ 359 w 467"/>
                <a:gd name="T5" fmla="*/ 291 h 569"/>
                <a:gd name="T6" fmla="*/ 348 w 467"/>
                <a:gd name="T7" fmla="*/ 291 h 569"/>
                <a:gd name="T8" fmla="*/ 394 w 467"/>
                <a:gd name="T9" fmla="*/ 233 h 569"/>
                <a:gd name="T10" fmla="*/ 348 w 467"/>
                <a:gd name="T11" fmla="*/ 176 h 569"/>
                <a:gd name="T12" fmla="*/ 406 w 467"/>
                <a:gd name="T13" fmla="*/ 222 h 569"/>
                <a:gd name="T14" fmla="*/ 463 w 467"/>
                <a:gd name="T15" fmla="*/ 176 h 569"/>
                <a:gd name="T16" fmla="*/ 417 w 467"/>
                <a:gd name="T17" fmla="*/ 233 h 569"/>
                <a:gd name="T18" fmla="*/ 340 w 467"/>
                <a:gd name="T19" fmla="*/ 3 h 569"/>
                <a:gd name="T20" fmla="*/ 282 w 467"/>
                <a:gd name="T21" fmla="*/ 50 h 569"/>
                <a:gd name="T22" fmla="*/ 224 w 467"/>
                <a:gd name="T23" fmla="*/ 3 h 569"/>
                <a:gd name="T24" fmla="*/ 271 w 467"/>
                <a:gd name="T25" fmla="*/ 61 h 569"/>
                <a:gd name="T26" fmla="*/ 224 w 467"/>
                <a:gd name="T27" fmla="*/ 119 h 569"/>
                <a:gd name="T28" fmla="*/ 236 w 467"/>
                <a:gd name="T29" fmla="*/ 119 h 569"/>
                <a:gd name="T30" fmla="*/ 328 w 467"/>
                <a:gd name="T31" fmla="*/ 119 h 569"/>
                <a:gd name="T32" fmla="*/ 340 w 467"/>
                <a:gd name="T33" fmla="*/ 119 h 569"/>
                <a:gd name="T34" fmla="*/ 293 w 467"/>
                <a:gd name="T35" fmla="*/ 61 h 569"/>
                <a:gd name="T36" fmla="*/ 340 w 467"/>
                <a:gd name="T37" fmla="*/ 3 h 569"/>
                <a:gd name="T38" fmla="*/ 108 w 467"/>
                <a:gd name="T39" fmla="*/ 348 h 569"/>
                <a:gd name="T40" fmla="*/ 15 w 467"/>
                <a:gd name="T41" fmla="*/ 348 h 569"/>
                <a:gd name="T42" fmla="*/ 3 w 467"/>
                <a:gd name="T43" fmla="*/ 359 h 569"/>
                <a:gd name="T44" fmla="*/ 3 w 467"/>
                <a:gd name="T45" fmla="*/ 452 h 569"/>
                <a:gd name="T46" fmla="*/ 9 w 467"/>
                <a:gd name="T47" fmla="*/ 466 h 569"/>
                <a:gd name="T48" fmla="*/ 61 w 467"/>
                <a:gd name="T49" fmla="*/ 417 h 569"/>
                <a:gd name="T50" fmla="*/ 113 w 467"/>
                <a:gd name="T51" fmla="*/ 466 h 569"/>
                <a:gd name="T52" fmla="*/ 119 w 467"/>
                <a:gd name="T53" fmla="*/ 452 h 569"/>
                <a:gd name="T54" fmla="*/ 119 w 467"/>
                <a:gd name="T55" fmla="*/ 359 h 569"/>
                <a:gd name="T56" fmla="*/ 332 w 467"/>
                <a:gd name="T57" fmla="*/ 509 h 569"/>
                <a:gd name="T58" fmla="*/ 212 w 467"/>
                <a:gd name="T59" fmla="*/ 509 h 569"/>
                <a:gd name="T60" fmla="*/ 264 w 467"/>
                <a:gd name="T61" fmla="*/ 374 h 569"/>
                <a:gd name="T62" fmla="*/ 42 w 467"/>
                <a:gd name="T63" fmla="*/ 254 h 569"/>
                <a:gd name="T64" fmla="*/ 26 w 467"/>
                <a:gd name="T65" fmla="*/ 254 h 569"/>
                <a:gd name="T66" fmla="*/ 26 w 467"/>
                <a:gd name="T67" fmla="*/ 131 h 569"/>
                <a:gd name="T68" fmla="*/ 27 w 467"/>
                <a:gd name="T69" fmla="*/ 130 h 569"/>
                <a:gd name="T70" fmla="*/ 28 w 467"/>
                <a:gd name="T71" fmla="*/ 128 h 569"/>
                <a:gd name="T72" fmla="*/ 30 w 467"/>
                <a:gd name="T73" fmla="*/ 126 h 569"/>
                <a:gd name="T74" fmla="*/ 32 w 467"/>
                <a:gd name="T75" fmla="*/ 125 h 569"/>
                <a:gd name="T76" fmla="*/ 34 w 467"/>
                <a:gd name="T77" fmla="*/ 125 h 569"/>
                <a:gd name="T78" fmla="*/ 34 w 467"/>
                <a:gd name="T79" fmla="*/ 125 h 569"/>
                <a:gd name="T80" fmla="*/ 34 w 467"/>
                <a:gd name="T81" fmla="*/ 125 h 569"/>
                <a:gd name="T82" fmla="*/ 163 w 467"/>
                <a:gd name="T83" fmla="*/ 133 h 569"/>
                <a:gd name="T84" fmla="*/ 53 w 467"/>
                <a:gd name="T85" fmla="*/ 141 h 569"/>
                <a:gd name="T86" fmla="*/ 280 w 467"/>
                <a:gd name="T87" fmla="*/ 371 h 569"/>
                <a:gd name="T88" fmla="*/ 332 w 467"/>
                <a:gd name="T89" fmla="*/ 509 h 569"/>
                <a:gd name="T90" fmla="*/ 272 w 467"/>
                <a:gd name="T91" fmla="*/ 466 h 569"/>
                <a:gd name="T92" fmla="*/ 272 w 467"/>
                <a:gd name="T93" fmla="*/ 553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7" h="569">
                  <a:moveTo>
                    <a:pt x="463" y="280"/>
                  </a:moveTo>
                  <a:cubicBezTo>
                    <a:pt x="467" y="283"/>
                    <a:pt x="467" y="288"/>
                    <a:pt x="463" y="291"/>
                  </a:cubicBezTo>
                  <a:cubicBezTo>
                    <a:pt x="462" y="293"/>
                    <a:pt x="460" y="294"/>
                    <a:pt x="458" y="294"/>
                  </a:cubicBezTo>
                  <a:cubicBezTo>
                    <a:pt x="456" y="294"/>
                    <a:pt x="454" y="293"/>
                    <a:pt x="452" y="291"/>
                  </a:cubicBezTo>
                  <a:cubicBezTo>
                    <a:pt x="406" y="245"/>
                    <a:pt x="406" y="245"/>
                    <a:pt x="406" y="245"/>
                  </a:cubicBezTo>
                  <a:cubicBezTo>
                    <a:pt x="359" y="291"/>
                    <a:pt x="359" y="291"/>
                    <a:pt x="359" y="291"/>
                  </a:cubicBezTo>
                  <a:cubicBezTo>
                    <a:pt x="358" y="293"/>
                    <a:pt x="356" y="294"/>
                    <a:pt x="354" y="294"/>
                  </a:cubicBezTo>
                  <a:cubicBezTo>
                    <a:pt x="352" y="294"/>
                    <a:pt x="349" y="293"/>
                    <a:pt x="348" y="291"/>
                  </a:cubicBezTo>
                  <a:cubicBezTo>
                    <a:pt x="345" y="288"/>
                    <a:pt x="345" y="283"/>
                    <a:pt x="348" y="280"/>
                  </a:cubicBezTo>
                  <a:cubicBezTo>
                    <a:pt x="394" y="233"/>
                    <a:pt x="394" y="233"/>
                    <a:pt x="394" y="233"/>
                  </a:cubicBezTo>
                  <a:cubicBezTo>
                    <a:pt x="348" y="187"/>
                    <a:pt x="348" y="187"/>
                    <a:pt x="348" y="187"/>
                  </a:cubicBezTo>
                  <a:cubicBezTo>
                    <a:pt x="345" y="184"/>
                    <a:pt x="345" y="179"/>
                    <a:pt x="348" y="176"/>
                  </a:cubicBezTo>
                  <a:cubicBezTo>
                    <a:pt x="351" y="173"/>
                    <a:pt x="356" y="173"/>
                    <a:pt x="359" y="176"/>
                  </a:cubicBezTo>
                  <a:cubicBezTo>
                    <a:pt x="406" y="222"/>
                    <a:pt x="406" y="222"/>
                    <a:pt x="406" y="222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5" y="173"/>
                    <a:pt x="460" y="173"/>
                    <a:pt x="463" y="176"/>
                  </a:cubicBezTo>
                  <a:cubicBezTo>
                    <a:pt x="467" y="179"/>
                    <a:pt x="467" y="184"/>
                    <a:pt x="463" y="187"/>
                  </a:cubicBezTo>
                  <a:cubicBezTo>
                    <a:pt x="417" y="233"/>
                    <a:pt x="417" y="233"/>
                    <a:pt x="417" y="233"/>
                  </a:cubicBezTo>
                  <a:lnTo>
                    <a:pt x="463" y="280"/>
                  </a:lnTo>
                  <a:close/>
                  <a:moveTo>
                    <a:pt x="340" y="3"/>
                  </a:moveTo>
                  <a:cubicBezTo>
                    <a:pt x="337" y="0"/>
                    <a:pt x="332" y="0"/>
                    <a:pt x="328" y="3"/>
                  </a:cubicBezTo>
                  <a:cubicBezTo>
                    <a:pt x="282" y="50"/>
                    <a:pt x="282" y="50"/>
                    <a:pt x="282" y="50"/>
                  </a:cubicBezTo>
                  <a:cubicBezTo>
                    <a:pt x="236" y="3"/>
                    <a:pt x="236" y="3"/>
                    <a:pt x="236" y="3"/>
                  </a:cubicBezTo>
                  <a:cubicBezTo>
                    <a:pt x="232" y="0"/>
                    <a:pt x="227" y="0"/>
                    <a:pt x="224" y="3"/>
                  </a:cubicBezTo>
                  <a:cubicBezTo>
                    <a:pt x="221" y="6"/>
                    <a:pt x="221" y="12"/>
                    <a:pt x="224" y="15"/>
                  </a:cubicBezTo>
                  <a:cubicBezTo>
                    <a:pt x="271" y="61"/>
                    <a:pt x="271" y="61"/>
                    <a:pt x="271" y="61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1" y="111"/>
                    <a:pt x="221" y="116"/>
                    <a:pt x="224" y="119"/>
                  </a:cubicBezTo>
                  <a:cubicBezTo>
                    <a:pt x="226" y="120"/>
                    <a:pt x="228" y="121"/>
                    <a:pt x="230" y="121"/>
                  </a:cubicBezTo>
                  <a:cubicBezTo>
                    <a:pt x="232" y="121"/>
                    <a:pt x="234" y="120"/>
                    <a:pt x="236" y="119"/>
                  </a:cubicBezTo>
                  <a:cubicBezTo>
                    <a:pt x="282" y="72"/>
                    <a:pt x="282" y="72"/>
                    <a:pt x="282" y="72"/>
                  </a:cubicBezTo>
                  <a:cubicBezTo>
                    <a:pt x="328" y="119"/>
                    <a:pt x="328" y="119"/>
                    <a:pt x="328" y="119"/>
                  </a:cubicBezTo>
                  <a:cubicBezTo>
                    <a:pt x="330" y="120"/>
                    <a:pt x="332" y="121"/>
                    <a:pt x="334" y="121"/>
                  </a:cubicBezTo>
                  <a:cubicBezTo>
                    <a:pt x="336" y="121"/>
                    <a:pt x="338" y="120"/>
                    <a:pt x="340" y="119"/>
                  </a:cubicBezTo>
                  <a:cubicBezTo>
                    <a:pt x="343" y="116"/>
                    <a:pt x="343" y="111"/>
                    <a:pt x="340" y="108"/>
                  </a:cubicBezTo>
                  <a:cubicBezTo>
                    <a:pt x="293" y="61"/>
                    <a:pt x="293" y="61"/>
                    <a:pt x="293" y="61"/>
                  </a:cubicBezTo>
                  <a:cubicBezTo>
                    <a:pt x="340" y="15"/>
                    <a:pt x="340" y="15"/>
                    <a:pt x="340" y="15"/>
                  </a:cubicBezTo>
                  <a:cubicBezTo>
                    <a:pt x="343" y="12"/>
                    <a:pt x="343" y="6"/>
                    <a:pt x="340" y="3"/>
                  </a:cubicBezTo>
                  <a:close/>
                  <a:moveTo>
                    <a:pt x="119" y="348"/>
                  </a:moveTo>
                  <a:cubicBezTo>
                    <a:pt x="116" y="345"/>
                    <a:pt x="111" y="345"/>
                    <a:pt x="108" y="348"/>
                  </a:cubicBezTo>
                  <a:cubicBezTo>
                    <a:pt x="61" y="394"/>
                    <a:pt x="61" y="394"/>
                    <a:pt x="61" y="394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1" y="345"/>
                    <a:pt x="6" y="345"/>
                    <a:pt x="3" y="348"/>
                  </a:cubicBezTo>
                  <a:cubicBezTo>
                    <a:pt x="0" y="351"/>
                    <a:pt x="0" y="356"/>
                    <a:pt x="3" y="359"/>
                  </a:cubicBezTo>
                  <a:cubicBezTo>
                    <a:pt x="50" y="406"/>
                    <a:pt x="50" y="406"/>
                    <a:pt x="50" y="406"/>
                  </a:cubicBezTo>
                  <a:cubicBezTo>
                    <a:pt x="3" y="452"/>
                    <a:pt x="3" y="452"/>
                    <a:pt x="3" y="452"/>
                  </a:cubicBezTo>
                  <a:cubicBezTo>
                    <a:pt x="0" y="455"/>
                    <a:pt x="0" y="460"/>
                    <a:pt x="3" y="463"/>
                  </a:cubicBezTo>
                  <a:cubicBezTo>
                    <a:pt x="5" y="465"/>
                    <a:pt x="7" y="466"/>
                    <a:pt x="9" y="466"/>
                  </a:cubicBezTo>
                  <a:cubicBezTo>
                    <a:pt x="11" y="466"/>
                    <a:pt x="13" y="465"/>
                    <a:pt x="15" y="463"/>
                  </a:cubicBezTo>
                  <a:cubicBezTo>
                    <a:pt x="61" y="417"/>
                    <a:pt x="61" y="417"/>
                    <a:pt x="61" y="417"/>
                  </a:cubicBezTo>
                  <a:cubicBezTo>
                    <a:pt x="108" y="463"/>
                    <a:pt x="108" y="463"/>
                    <a:pt x="108" y="463"/>
                  </a:cubicBezTo>
                  <a:cubicBezTo>
                    <a:pt x="109" y="465"/>
                    <a:pt x="111" y="466"/>
                    <a:pt x="113" y="466"/>
                  </a:cubicBezTo>
                  <a:cubicBezTo>
                    <a:pt x="115" y="466"/>
                    <a:pt x="117" y="465"/>
                    <a:pt x="119" y="463"/>
                  </a:cubicBezTo>
                  <a:cubicBezTo>
                    <a:pt x="122" y="460"/>
                    <a:pt x="122" y="455"/>
                    <a:pt x="119" y="45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19" y="359"/>
                    <a:pt x="119" y="359"/>
                    <a:pt x="119" y="359"/>
                  </a:cubicBezTo>
                  <a:cubicBezTo>
                    <a:pt x="122" y="356"/>
                    <a:pt x="122" y="351"/>
                    <a:pt x="119" y="348"/>
                  </a:cubicBezTo>
                  <a:close/>
                  <a:moveTo>
                    <a:pt x="332" y="509"/>
                  </a:moveTo>
                  <a:cubicBezTo>
                    <a:pt x="332" y="542"/>
                    <a:pt x="305" y="569"/>
                    <a:pt x="272" y="569"/>
                  </a:cubicBezTo>
                  <a:cubicBezTo>
                    <a:pt x="239" y="569"/>
                    <a:pt x="212" y="542"/>
                    <a:pt x="212" y="509"/>
                  </a:cubicBezTo>
                  <a:cubicBezTo>
                    <a:pt x="212" y="479"/>
                    <a:pt x="235" y="454"/>
                    <a:pt x="264" y="450"/>
                  </a:cubicBezTo>
                  <a:cubicBezTo>
                    <a:pt x="264" y="374"/>
                    <a:pt x="264" y="374"/>
                    <a:pt x="264" y="374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254"/>
                    <a:pt x="42" y="254"/>
                    <a:pt x="42" y="254"/>
                  </a:cubicBezTo>
                  <a:cubicBezTo>
                    <a:pt x="42" y="258"/>
                    <a:pt x="39" y="262"/>
                    <a:pt x="34" y="262"/>
                  </a:cubicBezTo>
                  <a:cubicBezTo>
                    <a:pt x="30" y="262"/>
                    <a:pt x="26" y="258"/>
                    <a:pt x="26" y="254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6" y="132"/>
                    <a:pt x="26" y="132"/>
                    <a:pt x="26" y="131"/>
                  </a:cubicBezTo>
                  <a:cubicBezTo>
                    <a:pt x="26" y="131"/>
                    <a:pt x="26" y="131"/>
                    <a:pt x="27" y="131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7" y="130"/>
                    <a:pt x="27" y="129"/>
                    <a:pt x="27" y="129"/>
                  </a:cubicBezTo>
                  <a:cubicBezTo>
                    <a:pt x="27" y="129"/>
                    <a:pt x="27" y="129"/>
                    <a:pt x="28" y="128"/>
                  </a:cubicBezTo>
                  <a:cubicBezTo>
                    <a:pt x="28" y="128"/>
                    <a:pt x="29" y="127"/>
                    <a:pt x="30" y="126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1" y="126"/>
                    <a:pt x="31" y="126"/>
                    <a:pt x="31" y="126"/>
                  </a:cubicBezTo>
                  <a:cubicBezTo>
                    <a:pt x="31" y="125"/>
                    <a:pt x="32" y="125"/>
                    <a:pt x="32" y="125"/>
                  </a:cubicBezTo>
                  <a:cubicBezTo>
                    <a:pt x="32" y="125"/>
                    <a:pt x="32" y="125"/>
                    <a:pt x="33" y="125"/>
                  </a:cubicBezTo>
                  <a:cubicBezTo>
                    <a:pt x="33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155" y="125"/>
                    <a:pt x="155" y="125"/>
                    <a:pt x="155" y="125"/>
                  </a:cubicBezTo>
                  <a:cubicBezTo>
                    <a:pt x="159" y="125"/>
                    <a:pt x="163" y="129"/>
                    <a:pt x="163" y="133"/>
                  </a:cubicBezTo>
                  <a:cubicBezTo>
                    <a:pt x="163" y="137"/>
                    <a:pt x="159" y="141"/>
                    <a:pt x="155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278" y="365"/>
                    <a:pt x="278" y="365"/>
                    <a:pt x="278" y="365"/>
                  </a:cubicBezTo>
                  <a:cubicBezTo>
                    <a:pt x="279" y="367"/>
                    <a:pt x="280" y="369"/>
                    <a:pt x="280" y="371"/>
                  </a:cubicBezTo>
                  <a:cubicBezTo>
                    <a:pt x="280" y="450"/>
                    <a:pt x="280" y="450"/>
                    <a:pt x="280" y="450"/>
                  </a:cubicBezTo>
                  <a:cubicBezTo>
                    <a:pt x="309" y="454"/>
                    <a:pt x="332" y="479"/>
                    <a:pt x="332" y="509"/>
                  </a:cubicBezTo>
                  <a:close/>
                  <a:moveTo>
                    <a:pt x="316" y="509"/>
                  </a:moveTo>
                  <a:cubicBezTo>
                    <a:pt x="316" y="485"/>
                    <a:pt x="296" y="466"/>
                    <a:pt x="272" y="466"/>
                  </a:cubicBezTo>
                  <a:cubicBezTo>
                    <a:pt x="248" y="466"/>
                    <a:pt x="228" y="485"/>
                    <a:pt x="228" y="509"/>
                  </a:cubicBezTo>
                  <a:cubicBezTo>
                    <a:pt x="228" y="533"/>
                    <a:pt x="248" y="553"/>
                    <a:pt x="272" y="553"/>
                  </a:cubicBezTo>
                  <a:cubicBezTo>
                    <a:pt x="296" y="553"/>
                    <a:pt x="316" y="533"/>
                    <a:pt x="316" y="509"/>
                  </a:cubicBezTo>
                  <a:close/>
                </a:path>
              </a:pathLst>
            </a:custGeom>
            <a:solidFill>
              <a:srgbClr val="7F7F7F"/>
            </a:solidFill>
            <a:ln>
              <a:solidFill>
                <a:srgbClr val="7F7F7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860B96-3D80-42DB-84E5-5BC910B65E83}"/>
              </a:ext>
            </a:extLst>
          </p:cNvPr>
          <p:cNvGrpSpPr>
            <a:grpSpLocks noChangeAspect="1"/>
          </p:cNvGrpSpPr>
          <p:nvPr/>
        </p:nvGrpSpPr>
        <p:grpSpPr>
          <a:xfrm>
            <a:off x="3448379" y="1614373"/>
            <a:ext cx="947547" cy="917475"/>
            <a:chOff x="3352177" y="1589804"/>
            <a:chExt cx="1139950" cy="1103772"/>
          </a:xfrm>
        </p:grpSpPr>
        <p:sp>
          <p:nvSpPr>
            <p:cNvPr id="36" name="Oval 42">
              <a:extLst>
                <a:ext uri="{FF2B5EF4-FFF2-40B4-BE49-F238E27FC236}">
                  <a16:creationId xmlns:a16="http://schemas.microsoft.com/office/drawing/2014/main" id="{0B386E4A-9BF7-4DAC-B870-D6BBC9E3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177" y="1589804"/>
              <a:ext cx="1139950" cy="110377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298D5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986FE12-174B-479E-A62D-FF8701AE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6411" y="1715392"/>
              <a:ext cx="827191" cy="84705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C844582-EFA4-4AEA-A148-EC92DDDD1461}"/>
              </a:ext>
            </a:extLst>
          </p:cNvPr>
          <p:cNvGrpSpPr>
            <a:grpSpLocks noChangeAspect="1"/>
          </p:cNvGrpSpPr>
          <p:nvPr/>
        </p:nvGrpSpPr>
        <p:grpSpPr>
          <a:xfrm>
            <a:off x="2072353" y="1599741"/>
            <a:ext cx="947547" cy="917475"/>
            <a:chOff x="1976151" y="1575172"/>
            <a:chExt cx="1139950" cy="1103772"/>
          </a:xfrm>
        </p:grpSpPr>
        <p:sp>
          <p:nvSpPr>
            <p:cNvPr id="53" name="Oval 37">
              <a:extLst>
                <a:ext uri="{FF2B5EF4-FFF2-40B4-BE49-F238E27FC236}">
                  <a16:creationId xmlns:a16="http://schemas.microsoft.com/office/drawing/2014/main" id="{8C88D2A1-1FB5-41EF-B765-5B9DC9F77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151" y="1575172"/>
              <a:ext cx="1139950" cy="110377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88E1E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036CDB-16C3-4F56-8178-14B8172A9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793" y="1745902"/>
              <a:ext cx="907799" cy="676102"/>
            </a:xfrm>
            <a:prstGeom prst="rect">
              <a:avLst/>
            </a:prstGeom>
          </p:spPr>
        </p:pic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39E5B55-734E-437D-AF89-CECA53C10FC1}"/>
              </a:ext>
            </a:extLst>
          </p:cNvPr>
          <p:cNvCxnSpPr>
            <a:cxnSpLocks/>
          </p:cNvCxnSpPr>
          <p:nvPr/>
        </p:nvCxnSpPr>
        <p:spPr>
          <a:xfrm flipH="1">
            <a:off x="479559" y="5108046"/>
            <a:ext cx="3823554" cy="17852"/>
          </a:xfrm>
          <a:prstGeom prst="line">
            <a:avLst/>
          </a:prstGeom>
          <a:ln w="9525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5B9345-A01C-4AD7-AB49-631B313229C9}"/>
              </a:ext>
            </a:extLst>
          </p:cNvPr>
          <p:cNvCxnSpPr>
            <a:cxnSpLocks/>
          </p:cNvCxnSpPr>
          <p:nvPr/>
        </p:nvCxnSpPr>
        <p:spPr>
          <a:xfrm flipH="1">
            <a:off x="479559" y="3784674"/>
            <a:ext cx="3823554" cy="17852"/>
          </a:xfrm>
          <a:prstGeom prst="line">
            <a:avLst/>
          </a:prstGeom>
          <a:ln w="9525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30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Arrow: Down 48">
            <a:extLst>
              <a:ext uri="{FF2B5EF4-FFF2-40B4-BE49-F238E27FC236}">
                <a16:creationId xmlns:a16="http://schemas.microsoft.com/office/drawing/2014/main" id="{47561F55-84B9-466F-AFE6-75CC51C215A0}"/>
              </a:ext>
            </a:extLst>
          </p:cNvPr>
          <p:cNvSpPr/>
          <p:nvPr/>
        </p:nvSpPr>
        <p:spPr>
          <a:xfrm>
            <a:off x="7964215" y="2648156"/>
            <a:ext cx="625982" cy="55734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kern="0" dirty="0">
                <a:solidFill>
                  <a:sysClr val="windowText" lastClr="000000"/>
                </a:solidFill>
              </a:rPr>
              <a:t>Consumer Focused Case Study</a:t>
            </a:r>
          </a:p>
        </p:txBody>
      </p:sp>
      <p:sp>
        <p:nvSpPr>
          <p:cNvPr id="50" name="Arrow: Circular 44">
            <a:extLst>
              <a:ext uri="{FF2B5EF4-FFF2-40B4-BE49-F238E27FC236}">
                <a16:creationId xmlns:a16="http://schemas.microsoft.com/office/drawing/2014/main" id="{65AFA7A8-4F5D-4619-BE02-301D1F5B9132}"/>
              </a:ext>
            </a:extLst>
          </p:cNvPr>
          <p:cNvSpPr/>
          <p:nvPr/>
        </p:nvSpPr>
        <p:spPr>
          <a:xfrm rot="2765209" flipH="1">
            <a:off x="113433" y="2477732"/>
            <a:ext cx="1501168" cy="1576000"/>
          </a:xfrm>
          <a:prstGeom prst="circularArrow">
            <a:avLst>
              <a:gd name="adj1" fmla="val 10037"/>
              <a:gd name="adj2" fmla="val 642886"/>
              <a:gd name="adj3" fmla="val 4980950"/>
              <a:gd name="adj4" fmla="val 21343166"/>
              <a:gd name="adj5" fmla="val 9649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A4165A-71BC-40F4-A2B8-9458EB348031}"/>
              </a:ext>
            </a:extLst>
          </p:cNvPr>
          <p:cNvGrpSpPr/>
          <p:nvPr/>
        </p:nvGrpSpPr>
        <p:grpSpPr>
          <a:xfrm>
            <a:off x="6750720" y="940799"/>
            <a:ext cx="533337" cy="4945344"/>
            <a:chOff x="5836314" y="940799"/>
            <a:chExt cx="533337" cy="4945344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FF37342-0F55-4B48-8476-48A783AF162B}"/>
                </a:ext>
              </a:extLst>
            </p:cNvPr>
            <p:cNvCxnSpPr>
              <a:cxnSpLocks/>
            </p:cNvCxnSpPr>
            <p:nvPr/>
          </p:nvCxnSpPr>
          <p:spPr>
            <a:xfrm>
              <a:off x="6122031" y="1786928"/>
              <a:ext cx="0" cy="4099215"/>
            </a:xfrm>
            <a:prstGeom prst="line">
              <a:avLst/>
            </a:prstGeom>
            <a:ln w="57150">
              <a:solidFill>
                <a:srgbClr val="788E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C5305E1-D03A-4693-B8E9-9C42691CDD85}"/>
                </a:ext>
              </a:extLst>
            </p:cNvPr>
            <p:cNvSpPr/>
            <p:nvPr/>
          </p:nvSpPr>
          <p:spPr>
            <a:xfrm rot="16200000">
              <a:off x="5860565" y="916548"/>
              <a:ext cx="484836" cy="5333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88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Arrow: Up 72">
              <a:extLst>
                <a:ext uri="{FF2B5EF4-FFF2-40B4-BE49-F238E27FC236}">
                  <a16:creationId xmlns:a16="http://schemas.microsoft.com/office/drawing/2014/main" id="{D7C516F2-F4FE-4BAB-BD38-6859A7724158}"/>
                </a:ext>
              </a:extLst>
            </p:cNvPr>
            <p:cNvSpPr/>
            <p:nvPr/>
          </p:nvSpPr>
          <p:spPr>
            <a:xfrm rot="5400000">
              <a:off x="5918136" y="982609"/>
              <a:ext cx="380577" cy="385979"/>
            </a:xfrm>
            <a:prstGeom prst="upArrow">
              <a:avLst>
                <a:gd name="adj1" fmla="val 33215"/>
                <a:gd name="adj2" fmla="val 57135"/>
              </a:avLst>
            </a:prstGeom>
            <a:solidFill>
              <a:srgbClr val="5757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E46C105-0451-4BD6-821A-B1DD279B07F5}"/>
              </a:ext>
            </a:extLst>
          </p:cNvPr>
          <p:cNvSpPr/>
          <p:nvPr/>
        </p:nvSpPr>
        <p:spPr>
          <a:xfrm>
            <a:off x="7549692" y="3437502"/>
            <a:ext cx="1405006" cy="811439"/>
          </a:xfrm>
          <a:prstGeom prst="roundRect">
            <a:avLst>
              <a:gd name="adj" fmla="val 0"/>
            </a:avLst>
          </a:prstGeom>
          <a:solidFill>
            <a:srgbClr val="0096D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National Retailer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C5EDAD0-70E9-4F9D-A5A8-5211E924663B}"/>
              </a:ext>
            </a:extLst>
          </p:cNvPr>
          <p:cNvSpPr/>
          <p:nvPr/>
        </p:nvSpPr>
        <p:spPr>
          <a:xfrm>
            <a:off x="7549692" y="5278555"/>
            <a:ext cx="1405006" cy="811439"/>
          </a:xfrm>
          <a:prstGeom prst="roundRect">
            <a:avLst>
              <a:gd name="adj" fmla="val 0"/>
            </a:avLst>
          </a:prstGeom>
          <a:solidFill>
            <a:srgbClr val="0096D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End Consumer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1ED5DCC-121D-4707-88AA-DDDA2C35FEEC}"/>
              </a:ext>
            </a:extLst>
          </p:cNvPr>
          <p:cNvSpPr/>
          <p:nvPr/>
        </p:nvSpPr>
        <p:spPr>
          <a:xfrm>
            <a:off x="7549693" y="1580523"/>
            <a:ext cx="1405006" cy="811439"/>
          </a:xfrm>
          <a:prstGeom prst="roundRect">
            <a:avLst>
              <a:gd name="adj" fmla="val 0"/>
            </a:avLst>
          </a:prstGeom>
          <a:solidFill>
            <a:srgbClr val="0096D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Grower</a:t>
            </a:r>
          </a:p>
        </p:txBody>
      </p:sp>
      <p:sp>
        <p:nvSpPr>
          <p:cNvPr id="81" name="Arrow: Down 80">
            <a:extLst>
              <a:ext uri="{FF2B5EF4-FFF2-40B4-BE49-F238E27FC236}">
                <a16:creationId xmlns:a16="http://schemas.microsoft.com/office/drawing/2014/main" id="{067154BC-C578-4D78-8AC6-7056683976E8}"/>
              </a:ext>
            </a:extLst>
          </p:cNvPr>
          <p:cNvSpPr/>
          <p:nvPr/>
        </p:nvSpPr>
        <p:spPr>
          <a:xfrm rot="5400000">
            <a:off x="3842904" y="1784951"/>
            <a:ext cx="195919" cy="384678"/>
          </a:xfrm>
          <a:prstGeom prst="downArrow">
            <a:avLst/>
          </a:prstGeom>
          <a:solidFill>
            <a:srgbClr val="788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F53564C5-E33A-472C-B5A3-D80D9A96C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05" y="2544527"/>
            <a:ext cx="2633611" cy="740102"/>
          </a:xfrm>
          <a:prstGeom prst="rect">
            <a:avLst/>
          </a:prstGeom>
        </p:spPr>
      </p:pic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1067A40C-B6A9-45BD-AA5E-0958A40D3CBF}"/>
              </a:ext>
            </a:extLst>
          </p:cNvPr>
          <p:cNvSpPr/>
          <p:nvPr/>
        </p:nvSpPr>
        <p:spPr>
          <a:xfrm>
            <a:off x="2024302" y="950108"/>
            <a:ext cx="4588415" cy="409103"/>
          </a:xfrm>
          <a:prstGeom prst="roundRect">
            <a:avLst/>
          </a:prstGeom>
          <a:solidFill>
            <a:srgbClr val="B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Standard Supply Chain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DB1C056E-D50C-4BED-852F-E87627DCDF16}"/>
              </a:ext>
            </a:extLst>
          </p:cNvPr>
          <p:cNvSpPr/>
          <p:nvPr/>
        </p:nvSpPr>
        <p:spPr>
          <a:xfrm>
            <a:off x="7396703" y="954036"/>
            <a:ext cx="4553563" cy="409103"/>
          </a:xfrm>
          <a:prstGeom prst="roundRect">
            <a:avLst/>
          </a:prstGeom>
          <a:solidFill>
            <a:srgbClr val="788E1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Revolutionary Closed Loop Chain</a:t>
            </a:r>
          </a:p>
        </p:txBody>
      </p:sp>
      <p:sp>
        <p:nvSpPr>
          <p:cNvPr id="57" name="Arrow: Bent-Up 56">
            <a:extLst>
              <a:ext uri="{FF2B5EF4-FFF2-40B4-BE49-F238E27FC236}">
                <a16:creationId xmlns:a16="http://schemas.microsoft.com/office/drawing/2014/main" id="{7CAECBE2-86D0-4995-92E8-605F9455916F}"/>
              </a:ext>
            </a:extLst>
          </p:cNvPr>
          <p:cNvSpPr/>
          <p:nvPr/>
        </p:nvSpPr>
        <p:spPr>
          <a:xfrm rot="10800000" flipH="1">
            <a:off x="9118200" y="2071840"/>
            <a:ext cx="1399237" cy="374179"/>
          </a:xfrm>
          <a:prstGeom prst="bentUpArrow">
            <a:avLst>
              <a:gd name="adj1" fmla="val 25344"/>
              <a:gd name="adj2" fmla="val 27482"/>
              <a:gd name="adj3" fmla="val 27549"/>
            </a:avLst>
          </a:prstGeom>
          <a:noFill/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Arrow: Bent-Up 63">
            <a:extLst>
              <a:ext uri="{FF2B5EF4-FFF2-40B4-BE49-F238E27FC236}">
                <a16:creationId xmlns:a16="http://schemas.microsoft.com/office/drawing/2014/main" id="{4980A874-1420-4E0B-A259-78C886EC02E8}"/>
              </a:ext>
            </a:extLst>
          </p:cNvPr>
          <p:cNvSpPr/>
          <p:nvPr/>
        </p:nvSpPr>
        <p:spPr>
          <a:xfrm rot="16200000">
            <a:off x="9581226" y="1337832"/>
            <a:ext cx="641351" cy="1567404"/>
          </a:xfrm>
          <a:prstGeom prst="bentUpArrow">
            <a:avLst>
              <a:gd name="adj1" fmla="val 17384"/>
              <a:gd name="adj2" fmla="val 18646"/>
              <a:gd name="adj3" fmla="val 21177"/>
            </a:avLst>
          </a:prstGeom>
          <a:solidFill>
            <a:srgbClr val="788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Bent-Up 44">
            <a:extLst>
              <a:ext uri="{FF2B5EF4-FFF2-40B4-BE49-F238E27FC236}">
                <a16:creationId xmlns:a16="http://schemas.microsoft.com/office/drawing/2014/main" id="{0E7B5DBA-77EA-42BB-8AAC-3EE70EAD4365}"/>
              </a:ext>
            </a:extLst>
          </p:cNvPr>
          <p:cNvSpPr/>
          <p:nvPr/>
        </p:nvSpPr>
        <p:spPr>
          <a:xfrm>
            <a:off x="9118200" y="3387086"/>
            <a:ext cx="1399237" cy="375941"/>
          </a:xfrm>
          <a:prstGeom prst="bentUpArrow">
            <a:avLst>
              <a:gd name="adj1" fmla="val 25344"/>
              <a:gd name="adj2" fmla="val 27482"/>
              <a:gd name="adj3" fmla="val 27549"/>
            </a:avLst>
          </a:prstGeom>
          <a:noFill/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Arrow: Bent-Up 47">
            <a:extLst>
              <a:ext uri="{FF2B5EF4-FFF2-40B4-BE49-F238E27FC236}">
                <a16:creationId xmlns:a16="http://schemas.microsoft.com/office/drawing/2014/main" id="{0CB78A84-C72A-4DAA-9FBB-E641720B562C}"/>
              </a:ext>
            </a:extLst>
          </p:cNvPr>
          <p:cNvSpPr/>
          <p:nvPr/>
        </p:nvSpPr>
        <p:spPr>
          <a:xfrm rot="5400000" flipV="1">
            <a:off x="9570462" y="2934828"/>
            <a:ext cx="662260" cy="1566784"/>
          </a:xfrm>
          <a:prstGeom prst="bentUpArrow">
            <a:avLst>
              <a:gd name="adj1" fmla="val 17384"/>
              <a:gd name="adj2" fmla="val 18646"/>
              <a:gd name="adj3" fmla="val 21177"/>
            </a:avLst>
          </a:prstGeom>
          <a:solidFill>
            <a:srgbClr val="788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11AD9F93-531E-4F8B-BEA4-D8D4DF65AA70}"/>
              </a:ext>
            </a:extLst>
          </p:cNvPr>
          <p:cNvSpPr/>
          <p:nvPr/>
        </p:nvSpPr>
        <p:spPr>
          <a:xfrm>
            <a:off x="7962064" y="4485821"/>
            <a:ext cx="625982" cy="55734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17488-E915-4586-AB9B-FDC59D7B1C51}"/>
              </a:ext>
            </a:extLst>
          </p:cNvPr>
          <p:cNvSpPr txBox="1"/>
          <p:nvPr/>
        </p:nvSpPr>
        <p:spPr>
          <a:xfrm>
            <a:off x="9234607" y="526683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=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A96A35-53A0-407C-B28F-0176DB921B2B}"/>
              </a:ext>
            </a:extLst>
          </p:cNvPr>
          <p:cNvSpPr txBox="1"/>
          <p:nvPr/>
        </p:nvSpPr>
        <p:spPr>
          <a:xfrm>
            <a:off x="9599474" y="5312766"/>
            <a:ext cx="2224476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100" b="1" dirty="0"/>
              <a:t>Major reduction in waste</a:t>
            </a: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A8EF2D2C-6FE6-48F3-8BE3-C03E91D4067F}"/>
              </a:ext>
            </a:extLst>
          </p:cNvPr>
          <p:cNvSpPr/>
          <p:nvPr/>
        </p:nvSpPr>
        <p:spPr>
          <a:xfrm>
            <a:off x="2586099" y="2648156"/>
            <a:ext cx="625982" cy="55734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570C2A1-94EB-47A6-89C6-00C232044472}"/>
              </a:ext>
            </a:extLst>
          </p:cNvPr>
          <p:cNvSpPr/>
          <p:nvPr/>
        </p:nvSpPr>
        <p:spPr>
          <a:xfrm>
            <a:off x="2171576" y="3437502"/>
            <a:ext cx="1405006" cy="811439"/>
          </a:xfrm>
          <a:prstGeom prst="roundRect">
            <a:avLst>
              <a:gd name="adj" fmla="val 0"/>
            </a:avLst>
          </a:prstGeom>
          <a:solidFill>
            <a:srgbClr val="0096D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National Retailer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C74D644-E3E2-434E-A21B-32D9C6C961EF}"/>
              </a:ext>
            </a:extLst>
          </p:cNvPr>
          <p:cNvSpPr/>
          <p:nvPr/>
        </p:nvSpPr>
        <p:spPr>
          <a:xfrm>
            <a:off x="2171576" y="5278555"/>
            <a:ext cx="1405006" cy="811439"/>
          </a:xfrm>
          <a:prstGeom prst="roundRect">
            <a:avLst>
              <a:gd name="adj" fmla="val 0"/>
            </a:avLst>
          </a:prstGeom>
          <a:solidFill>
            <a:srgbClr val="0096D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End Consumer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546799F3-FED4-4240-BA95-94F77FF38BE8}"/>
              </a:ext>
            </a:extLst>
          </p:cNvPr>
          <p:cNvSpPr/>
          <p:nvPr/>
        </p:nvSpPr>
        <p:spPr>
          <a:xfrm>
            <a:off x="2171577" y="1580523"/>
            <a:ext cx="1405006" cy="811439"/>
          </a:xfrm>
          <a:prstGeom prst="roundRect">
            <a:avLst>
              <a:gd name="adj" fmla="val 0"/>
            </a:avLst>
          </a:prstGeom>
          <a:solidFill>
            <a:srgbClr val="0096D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Grower</a:t>
            </a:r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3B70DEAD-1AD8-49F1-BC41-B0BF7BC84877}"/>
              </a:ext>
            </a:extLst>
          </p:cNvPr>
          <p:cNvSpPr/>
          <p:nvPr/>
        </p:nvSpPr>
        <p:spPr>
          <a:xfrm>
            <a:off x="2583948" y="4485821"/>
            <a:ext cx="625982" cy="557345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F3EB7F0-C536-4D48-B21E-DA560B53DC30}"/>
              </a:ext>
            </a:extLst>
          </p:cNvPr>
          <p:cNvSpPr txBox="1"/>
          <p:nvPr/>
        </p:nvSpPr>
        <p:spPr>
          <a:xfrm>
            <a:off x="3794440" y="5266836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=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4A22BDA-E920-4B0A-9C44-7CA9DC81BAF0}"/>
              </a:ext>
            </a:extLst>
          </p:cNvPr>
          <p:cNvSpPr txBox="1"/>
          <p:nvPr/>
        </p:nvSpPr>
        <p:spPr>
          <a:xfrm>
            <a:off x="4303787" y="5309934"/>
            <a:ext cx="247655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100" b="1" dirty="0"/>
              <a:t>High level of single-use products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599FA94E-5906-4B7A-9F4B-196898701A32}"/>
              </a:ext>
            </a:extLst>
          </p:cNvPr>
          <p:cNvSpPr/>
          <p:nvPr/>
        </p:nvSpPr>
        <p:spPr>
          <a:xfrm>
            <a:off x="4264330" y="3437502"/>
            <a:ext cx="1323579" cy="811439"/>
          </a:xfrm>
          <a:prstGeom prst="roundRect">
            <a:avLst/>
          </a:prstGeom>
          <a:solidFill>
            <a:srgbClr val="7F7F7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Packaging Producer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7876365-9251-47F2-A20A-2D472F593FCF}"/>
              </a:ext>
            </a:extLst>
          </p:cNvPr>
          <p:cNvSpPr/>
          <p:nvPr/>
        </p:nvSpPr>
        <p:spPr>
          <a:xfrm>
            <a:off x="4264331" y="1580523"/>
            <a:ext cx="1323579" cy="811439"/>
          </a:xfrm>
          <a:prstGeom prst="roundRect">
            <a:avLst/>
          </a:prstGeom>
          <a:solidFill>
            <a:srgbClr val="7F7F7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Ag Film Producer</a:t>
            </a:r>
          </a:p>
        </p:txBody>
      </p:sp>
      <p:sp>
        <p:nvSpPr>
          <p:cNvPr id="95" name="Arrow: Down 94">
            <a:extLst>
              <a:ext uri="{FF2B5EF4-FFF2-40B4-BE49-F238E27FC236}">
                <a16:creationId xmlns:a16="http://schemas.microsoft.com/office/drawing/2014/main" id="{ADF36744-E825-485A-8A49-03FE6F5DA7E7}"/>
              </a:ext>
            </a:extLst>
          </p:cNvPr>
          <p:cNvSpPr/>
          <p:nvPr/>
        </p:nvSpPr>
        <p:spPr>
          <a:xfrm rot="5400000">
            <a:off x="3842905" y="3650882"/>
            <a:ext cx="195918" cy="384678"/>
          </a:xfrm>
          <a:prstGeom prst="downArrow">
            <a:avLst/>
          </a:prstGeom>
          <a:solidFill>
            <a:srgbClr val="788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C0E2BDE-678F-4AB7-B1AC-D80707CA395F}"/>
              </a:ext>
            </a:extLst>
          </p:cNvPr>
          <p:cNvSpPr txBox="1"/>
          <p:nvPr/>
        </p:nvSpPr>
        <p:spPr>
          <a:xfrm>
            <a:off x="5664490" y="3452414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7DF35-4338-4A6E-A5A9-3688946E2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21" y="1679648"/>
            <a:ext cx="595285" cy="59528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BC7F800-916B-4B7C-AA89-6117A3089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21" y="3538892"/>
            <a:ext cx="595285" cy="59528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50121B1-AEE4-4148-83EA-3B4353F8E87D}"/>
              </a:ext>
            </a:extLst>
          </p:cNvPr>
          <p:cNvSpPr txBox="1"/>
          <p:nvPr/>
        </p:nvSpPr>
        <p:spPr>
          <a:xfrm>
            <a:off x="5664483" y="157351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+</a:t>
            </a: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D123A251-E9BA-4123-8C0B-55F29BEDF645}"/>
              </a:ext>
            </a:extLst>
          </p:cNvPr>
          <p:cNvSpPr/>
          <p:nvPr/>
        </p:nvSpPr>
        <p:spPr>
          <a:xfrm rot="10800000">
            <a:off x="174522" y="1028700"/>
            <a:ext cx="1703191" cy="5166360"/>
          </a:xfrm>
          <a:prstGeom prst="downArrow">
            <a:avLst>
              <a:gd name="adj1" fmla="val 45526"/>
              <a:gd name="adj2" fmla="val 53582"/>
            </a:avLst>
          </a:prstGeom>
          <a:solidFill>
            <a:srgbClr val="788E1E"/>
          </a:solidFill>
          <a:ln w="38100"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E0479D-65AD-46EA-AD17-F94C457D6C09}"/>
              </a:ext>
            </a:extLst>
          </p:cNvPr>
          <p:cNvSpPr txBox="1"/>
          <p:nvPr/>
        </p:nvSpPr>
        <p:spPr>
          <a:xfrm>
            <a:off x="270368" y="2398473"/>
            <a:ext cx="1511498" cy="3231654"/>
          </a:xfrm>
          <a:prstGeom prst="rect">
            <a:avLst/>
          </a:prstGeom>
          <a:solidFill>
            <a:schemeClr val="bg1"/>
          </a:solidFill>
          <a:ln>
            <a:solidFill>
              <a:srgbClr val="788E1E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200" b="1" dirty="0"/>
              <a:t>Consumer Interests:</a:t>
            </a:r>
          </a:p>
          <a:p>
            <a:pPr>
              <a:spcAft>
                <a:spcPts val="1200"/>
              </a:spcAft>
              <a:defRPr/>
            </a:pPr>
            <a:r>
              <a:rPr lang="en-US" sz="2000" dirty="0"/>
              <a:t>- Desire for recycled product</a:t>
            </a:r>
          </a:p>
          <a:p>
            <a:pPr>
              <a:spcAft>
                <a:spcPts val="1200"/>
              </a:spcAft>
              <a:defRPr/>
            </a:pPr>
            <a:r>
              <a:rPr lang="en-US" sz="2000" dirty="0"/>
              <a:t>- Growing demand for eco-friendly supply chain</a:t>
            </a:r>
          </a:p>
        </p:txBody>
      </p:sp>
    </p:spTree>
    <p:extLst>
      <p:ext uri="{BB962C8B-B14F-4D97-AF65-F5344CB8AC3E}">
        <p14:creationId xmlns:p14="http://schemas.microsoft.com/office/powerpoint/2010/main" val="1418441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30425" y="3406490"/>
            <a:ext cx="10961441" cy="0"/>
          </a:xfrm>
          <a:prstGeom prst="line">
            <a:avLst/>
          </a:prstGeom>
          <a:ln>
            <a:solidFill>
              <a:srgbClr val="166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98420" y="1138650"/>
            <a:ext cx="9025450" cy="69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Thank You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/>
          <a:stretch/>
        </p:blipFill>
        <p:spPr>
          <a:xfrm>
            <a:off x="1317884" y="3633052"/>
            <a:ext cx="1470012" cy="7133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91F8FA-8ABE-4DC5-B1AB-AEDCB227F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81" y="2218469"/>
            <a:ext cx="3448727" cy="9691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EE8AE0-0024-4D58-A22E-50A257E9C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92" y="3771329"/>
            <a:ext cx="1980775" cy="44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E57E3-86E3-4E9B-AC15-4AE2523DE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823" b="40329"/>
          <a:stretch/>
        </p:blipFill>
        <p:spPr>
          <a:xfrm>
            <a:off x="3722141" y="3790286"/>
            <a:ext cx="2009907" cy="398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7E485-969E-438B-8153-306A5CC91F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 t="943" r="2871" b="1260"/>
          <a:stretch/>
        </p:blipFill>
        <p:spPr>
          <a:xfrm>
            <a:off x="9581311" y="3771329"/>
            <a:ext cx="1602763" cy="4434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E5248F-63BB-40F7-B62D-BB48C0C1F410}"/>
              </a:ext>
            </a:extLst>
          </p:cNvPr>
          <p:cNvSpPr txBox="1"/>
          <p:nvPr/>
        </p:nvSpPr>
        <p:spPr>
          <a:xfrm>
            <a:off x="1916519" y="4727360"/>
            <a:ext cx="8358962" cy="150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600" dirty="0"/>
              <a:t>Louis Vasquez, Director of Corporate Development</a:t>
            </a:r>
          </a:p>
          <a:p>
            <a:pPr algn="ctr">
              <a:lnSpc>
                <a:spcPct val="120000"/>
              </a:lnSpc>
            </a:pPr>
            <a:r>
              <a:rPr lang="en-US" sz="2600" dirty="0"/>
              <a:t>The Future of Recycling: Monterey County Produce Industry</a:t>
            </a:r>
          </a:p>
          <a:p>
            <a:pPr algn="ctr">
              <a:lnSpc>
                <a:spcPct val="120000"/>
              </a:lnSpc>
            </a:pPr>
            <a:r>
              <a:rPr lang="en-US" sz="2600" dirty="0"/>
              <a:t>September 2018</a:t>
            </a:r>
          </a:p>
        </p:txBody>
      </p:sp>
    </p:spTree>
    <p:extLst>
      <p:ext uri="{BB962C8B-B14F-4D97-AF65-F5344CB8AC3E}">
        <p14:creationId xmlns:p14="http://schemas.microsoft.com/office/powerpoint/2010/main" val="215694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C8C16-DBBC-3043-AA33-19EE8DDE3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84082"/>
          </a:xfrm>
        </p:spPr>
        <p:txBody>
          <a:bodyPr anchor="t">
            <a:noAutofit/>
          </a:bodyPr>
          <a:lstStyle/>
          <a:p>
            <a:br>
              <a:rPr lang="en-US" sz="1600" b="1" dirty="0"/>
            </a:br>
            <a:r>
              <a:rPr lang="en-US" sz="36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THANK YOU TO OUR EVENT SPONSORS </a:t>
            </a:r>
            <a:br>
              <a:rPr lang="en-US" sz="1600" b="1" dirty="0"/>
            </a:br>
            <a:br>
              <a:rPr lang="en-US" sz="1800" b="1" dirty="0">
                <a:latin typeface="Century Gothic" panose="020B0502020202020204" pitchFamily="34" charset="0"/>
              </a:rPr>
            </a:br>
            <a:br>
              <a:rPr lang="en-US" sz="1600" dirty="0"/>
            </a:b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3FDFC-0F47-7147-86D7-C25E2CBD42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55" y="1224308"/>
            <a:ext cx="2755345" cy="1738656"/>
          </a:xfrm>
          <a:prstGeom prst="rect">
            <a:avLst/>
          </a:prstGeom>
        </p:spPr>
      </p:pic>
      <p:pic>
        <p:nvPicPr>
          <p:cNvPr id="9" name="Picture 8" descr="Image result for Salinas valley recycles">
            <a:extLst>
              <a:ext uri="{FF2B5EF4-FFF2-40B4-BE49-F238E27FC236}">
                <a16:creationId xmlns:a16="http://schemas.microsoft.com/office/drawing/2014/main" id="{E8829D10-630C-1246-B72F-D1A78BB5CA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5986" y="1386036"/>
            <a:ext cx="2595194" cy="1415195"/>
          </a:xfrm>
          <a:prstGeom prst="rect">
            <a:avLst/>
          </a:prstGeom>
          <a:noFill/>
        </p:spPr>
      </p:pic>
      <p:pic>
        <p:nvPicPr>
          <p:cNvPr id="10" name="Picture 9" descr="Revolution Plastics Logo">
            <a:extLst>
              <a:ext uri="{FF2B5EF4-FFF2-40B4-BE49-F238E27FC236}">
                <a16:creationId xmlns:a16="http://schemas.microsoft.com/office/drawing/2014/main" id="{CF7E7CFC-64DB-C84E-9BA8-56B6D305772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2" y="1679298"/>
            <a:ext cx="3052178" cy="93840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FC377-CB01-7441-B2B3-833034BD231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4766" r="6386" b="16045"/>
          <a:stretch>
            <a:fillRect/>
          </a:stretch>
        </p:blipFill>
        <p:spPr bwMode="auto">
          <a:xfrm>
            <a:off x="9011165" y="1564849"/>
            <a:ext cx="3017520" cy="1097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239093-36B4-A048-9E43-2EB55B5C641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45" y="3566057"/>
            <a:ext cx="1920240" cy="1280160"/>
          </a:xfrm>
          <a:prstGeom prst="rect">
            <a:avLst/>
          </a:prstGeom>
        </p:spPr>
      </p:pic>
      <p:pic>
        <p:nvPicPr>
          <p:cNvPr id="14" name="Picture 13" descr="Image result for republic services logo">
            <a:extLst>
              <a:ext uri="{FF2B5EF4-FFF2-40B4-BE49-F238E27FC236}">
                <a16:creationId xmlns:a16="http://schemas.microsoft.com/office/drawing/2014/main" id="{E478E8CE-79ED-374E-88DD-60107FA0544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81" y="3587650"/>
            <a:ext cx="2560320" cy="1005840"/>
          </a:xfrm>
          <a:prstGeom prst="rect">
            <a:avLst/>
          </a:prstGeom>
          <a:noFill/>
        </p:spPr>
      </p:pic>
      <p:pic>
        <p:nvPicPr>
          <p:cNvPr id="15" name="Picture 14" descr="Image result for waste management logo">
            <a:extLst>
              <a:ext uri="{FF2B5EF4-FFF2-40B4-BE49-F238E27FC236}">
                <a16:creationId xmlns:a16="http://schemas.microsoft.com/office/drawing/2014/main" id="{141AB689-1739-CB4A-8F25-7A88DF0D008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61" y="3566057"/>
            <a:ext cx="1920240" cy="100584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99CFB0-CB8B-4310-963F-C9AF0B6F9FEE}"/>
              </a:ext>
            </a:extLst>
          </p:cNvPr>
          <p:cNvSpPr/>
          <p:nvPr/>
        </p:nvSpPr>
        <p:spPr>
          <a:xfrm>
            <a:off x="1203649" y="3010879"/>
            <a:ext cx="98997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818458"/>
                </a:solidFill>
                <a:latin typeface="Century Gothic" panose="020B0502020202020204" pitchFamily="34" charset="0"/>
                <a:ea typeface="+mj-ea"/>
                <a:cs typeface="+mj-cs"/>
              </a:rPr>
              <a:t>THANK YOU TO OUR LUNCH SPONSORS</a:t>
            </a:r>
            <a:endParaRPr lang="en-US" sz="800" b="1" dirty="0">
              <a:solidFill>
                <a:srgbClr val="818458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ctr"/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8377D-5409-4502-A5A3-B583813D36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6536" y="5729276"/>
            <a:ext cx="951058" cy="9510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BC89EC4-E622-BA4C-9A73-3974A6FA48A1}"/>
              </a:ext>
            </a:extLst>
          </p:cNvPr>
          <p:cNvSpPr/>
          <p:nvPr/>
        </p:nvSpPr>
        <p:spPr>
          <a:xfrm>
            <a:off x="1203649" y="5052167"/>
            <a:ext cx="98997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818458"/>
                </a:solidFill>
                <a:latin typeface="Century Gothic" panose="020B0502020202020204" pitchFamily="34" charset="0"/>
                <a:ea typeface="+mj-ea"/>
                <a:cs typeface="+mj-cs"/>
              </a:rPr>
              <a:t>THANK YOU TO CSUMB @ SALINAS CITY CENTER</a:t>
            </a:r>
            <a:endParaRPr lang="en-US" sz="800" b="1" dirty="0">
              <a:solidFill>
                <a:srgbClr val="818458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ctr"/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3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3D788F-BC79-9A4F-92B3-9690342BDE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08" y="1818510"/>
            <a:ext cx="3277541" cy="31163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FB7D990-C3A9-C04C-A096-052B82145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3029" y="468680"/>
            <a:ext cx="8098969" cy="5794960"/>
          </a:xfrm>
        </p:spPr>
        <p:txBody>
          <a:bodyPr anchor="t">
            <a:noAutofit/>
          </a:bodyPr>
          <a:lstStyle/>
          <a:p>
            <a:r>
              <a:rPr lang="en-US" b="1" dirty="0">
                <a:solidFill>
                  <a:srgbClr val="AFB5B0"/>
                </a:solidFill>
                <a:latin typeface="Century Gothic" panose="020B0502020202020204" pitchFamily="34" charset="0"/>
              </a:rPr>
              <a:t>THANK YOU </a:t>
            </a:r>
            <a:br>
              <a:rPr lang="en-US" b="1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818458"/>
                </a:solidFill>
                <a:latin typeface="Century Gothic" panose="020B0502020202020204" pitchFamily="34" charset="0"/>
              </a:rPr>
              <a:t>FOR PARTICIPATING IN TODAY’S MEETING</a:t>
            </a:r>
            <a:br>
              <a:rPr lang="en-US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br>
              <a:rPr lang="en-US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rgbClr val="FDBB75"/>
                </a:solidFill>
                <a:latin typeface="Century Gothic" panose="020B0502020202020204" pitchFamily="34" charset="0"/>
              </a:rPr>
              <a:t>www.mcswg.org</a:t>
            </a:r>
            <a:br>
              <a:rPr lang="en-US" sz="3600" b="1" dirty="0">
                <a:solidFill>
                  <a:srgbClr val="FDBB75"/>
                </a:solidFill>
                <a:latin typeface="Century Gothic" panose="020B0502020202020204" pitchFamily="34" charset="0"/>
              </a:rPr>
            </a:br>
            <a:br>
              <a:rPr lang="en-US" sz="1600" dirty="0"/>
            </a:br>
            <a:br>
              <a:rPr lang="en-US" sz="1600" dirty="0"/>
            </a:br>
            <a:r>
              <a:rPr lang="en-US" sz="16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Contact:</a:t>
            </a:r>
            <a:br>
              <a:rPr lang="en-US" sz="1600" b="1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5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br>
              <a:rPr lang="en-US" sz="1600" b="1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rgbClr val="818458"/>
                </a:solidFill>
                <a:latin typeface="Century Gothic" panose="020B0502020202020204" pitchFamily="34" charset="0"/>
              </a:rPr>
              <a:t>Nikki Rodoni</a:t>
            </a:r>
            <a:br>
              <a:rPr lang="en-US" sz="16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500" dirty="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br>
              <a:rPr lang="en-US" sz="16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rgbClr val="818458"/>
                </a:solidFill>
                <a:latin typeface="Century Gothic" panose="020B0502020202020204" pitchFamily="34" charset="0"/>
                <a:hlinkClick r:id="rId4"/>
              </a:rPr>
              <a:t>nikki@measuretoimprovellc</a:t>
            </a:r>
            <a:r>
              <a:rPr lang="en-US" sz="1600">
                <a:solidFill>
                  <a:srgbClr val="818458"/>
                </a:solidFill>
                <a:latin typeface="Century Gothic" panose="020B0502020202020204" pitchFamily="34" charset="0"/>
                <a:hlinkClick r:id="rId4"/>
              </a:rPr>
              <a:t>.com</a:t>
            </a:r>
            <a:br>
              <a:rPr lang="en-US" sz="160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500">
                <a:solidFill>
                  <a:srgbClr val="818458"/>
                </a:solidFill>
                <a:latin typeface="Century Gothic" panose="020B0502020202020204" pitchFamily="34" charset="0"/>
              </a:rPr>
              <a:t> </a:t>
            </a:r>
            <a:br>
              <a:rPr lang="en-US" sz="1600" dirty="0">
                <a:solidFill>
                  <a:srgbClr val="818458"/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rgbClr val="818458"/>
                </a:solidFill>
                <a:latin typeface="Century Gothic" panose="020B0502020202020204" pitchFamily="34" charset="0"/>
              </a:rPr>
              <a:t>831.594.7972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8D2F95-B60A-C64B-B371-A515CC3E3AAE}"/>
              </a:ext>
            </a:extLst>
          </p:cNvPr>
          <p:cNvCxnSpPr>
            <a:cxnSpLocks/>
          </p:cNvCxnSpPr>
          <p:nvPr/>
        </p:nvCxnSpPr>
        <p:spPr>
          <a:xfrm>
            <a:off x="4093030" y="188686"/>
            <a:ext cx="0" cy="6400800"/>
          </a:xfrm>
          <a:prstGeom prst="line">
            <a:avLst/>
          </a:prstGeom>
          <a:ln w="38100">
            <a:solidFill>
              <a:srgbClr val="FDBB7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8083826-9CE4-8E47-8D10-FC817D15F59E}"/>
              </a:ext>
            </a:extLst>
          </p:cNvPr>
          <p:cNvSpPr txBox="1">
            <a:spLocks/>
          </p:cNvSpPr>
          <p:nvPr/>
        </p:nvSpPr>
        <p:spPr>
          <a:xfrm>
            <a:off x="4093030" y="1412107"/>
            <a:ext cx="8098969" cy="566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>
              <a:solidFill>
                <a:srgbClr val="818458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3B9EFE-DB51-4C40-B240-DCCE227CF9EE}"/>
              </a:ext>
            </a:extLst>
          </p:cNvPr>
          <p:cNvSpPr txBox="1">
            <a:spLocks/>
          </p:cNvSpPr>
          <p:nvPr/>
        </p:nvSpPr>
        <p:spPr>
          <a:xfrm>
            <a:off x="4093031" y="2355534"/>
            <a:ext cx="8098970" cy="4233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>
              <a:solidFill>
                <a:srgbClr val="8184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4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3D788F-BC79-9A4F-92B3-9690342BDE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2491076" y="0"/>
            <a:ext cx="7209847" cy="685525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837B62F-C9F2-2147-BF54-1F0BF6E44A6A}"/>
              </a:ext>
            </a:extLst>
          </p:cNvPr>
          <p:cNvSpPr txBox="1">
            <a:spLocks/>
          </p:cNvSpPr>
          <p:nvPr/>
        </p:nvSpPr>
        <p:spPr>
          <a:xfrm>
            <a:off x="6438900" y="4547718"/>
            <a:ext cx="5282046" cy="108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>
              <a:solidFill>
                <a:srgbClr val="818458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050D039-013F-884B-B652-69A71D0AB827}"/>
              </a:ext>
            </a:extLst>
          </p:cNvPr>
          <p:cNvSpPr txBox="1">
            <a:spLocks/>
          </p:cNvSpPr>
          <p:nvPr/>
        </p:nvSpPr>
        <p:spPr>
          <a:xfrm>
            <a:off x="1991740" y="4559443"/>
            <a:ext cx="8208514" cy="1084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818458"/>
                </a:solidFill>
                <a:latin typeface="Century Gothic" panose="020B0502020202020204" pitchFamily="34" charset="0"/>
              </a:rPr>
              <a:t>Louis Vasquez</a:t>
            </a:r>
          </a:p>
          <a:p>
            <a:r>
              <a:rPr lang="en-US" sz="2400" dirty="0">
                <a:solidFill>
                  <a:srgbClr val="818458"/>
                </a:solidFill>
                <a:latin typeface="Century Gothic" panose="020B0502020202020204" pitchFamily="34" charset="0"/>
              </a:rPr>
              <a:t>Director of Corporate Development</a:t>
            </a:r>
          </a:p>
          <a:p>
            <a:r>
              <a:rPr lang="en-US" sz="2400" dirty="0">
                <a:solidFill>
                  <a:srgbClr val="818458"/>
                </a:solidFill>
                <a:latin typeface="Century Gothic" panose="020B0502020202020204" pitchFamily="34" charset="0"/>
              </a:rPr>
              <a:t>Revolution Plastics</a:t>
            </a:r>
            <a:endParaRPr lang="en-US" sz="2400" dirty="0">
              <a:solidFill>
                <a:srgbClr val="818458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97C9E-F5AE-1844-867A-5C4B3FC2E4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2" r="8528"/>
          <a:stretch/>
        </p:blipFill>
        <p:spPr>
          <a:xfrm>
            <a:off x="4849088" y="1504644"/>
            <a:ext cx="2493819" cy="303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328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6519" y="4727360"/>
            <a:ext cx="8358962" cy="150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600" dirty="0"/>
              <a:t>Louis Vasquez, Director of Corporate Development</a:t>
            </a:r>
          </a:p>
          <a:p>
            <a:pPr algn="ctr">
              <a:lnSpc>
                <a:spcPct val="120000"/>
              </a:lnSpc>
            </a:pPr>
            <a:r>
              <a:rPr lang="en-US" sz="2600" dirty="0"/>
              <a:t>The Future of Recycling: Monterey County Produce Industry</a:t>
            </a:r>
          </a:p>
          <a:p>
            <a:pPr algn="ctr">
              <a:lnSpc>
                <a:spcPct val="120000"/>
              </a:lnSpc>
            </a:pPr>
            <a:r>
              <a:rPr lang="en-US" sz="2600" dirty="0"/>
              <a:t>September 2018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30425" y="3406490"/>
            <a:ext cx="10961441" cy="0"/>
          </a:xfrm>
          <a:prstGeom prst="line">
            <a:avLst/>
          </a:prstGeom>
          <a:ln>
            <a:solidFill>
              <a:srgbClr val="166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98420" y="527960"/>
            <a:ext cx="9025450" cy="136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Extended Producer Responsibility in the Agricultural Film Market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/>
          <a:stretch/>
        </p:blipFill>
        <p:spPr>
          <a:xfrm>
            <a:off x="1317884" y="3633052"/>
            <a:ext cx="1470012" cy="7133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91F8FA-8ABE-4DC5-B1AB-AEDCB227F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81" y="2218469"/>
            <a:ext cx="3448727" cy="9691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EE8AE0-0024-4D58-A22E-50A257E9C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92" y="3771329"/>
            <a:ext cx="1980775" cy="44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E57E3-86E3-4E9B-AC15-4AE2523DE4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23" b="40329"/>
          <a:stretch/>
        </p:blipFill>
        <p:spPr>
          <a:xfrm>
            <a:off x="3722141" y="3790286"/>
            <a:ext cx="2009907" cy="398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7E485-969E-438B-8153-306A5CC91F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 t="943" r="2871" b="1260"/>
          <a:stretch/>
        </p:blipFill>
        <p:spPr>
          <a:xfrm>
            <a:off x="9581311" y="3771329"/>
            <a:ext cx="1602763" cy="4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B463-1023-4B5A-8E3D-168EF44E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Commercial Agricultural Films</a:t>
            </a:r>
          </a:p>
        </p:txBody>
      </p:sp>
      <p:pic>
        <p:nvPicPr>
          <p:cNvPr id="3" name="Picture 2" descr="Image result for silage bags on farms">
            <a:extLst>
              <a:ext uri="{FF2B5EF4-FFF2-40B4-BE49-F238E27FC236}">
                <a16:creationId xmlns:a16="http://schemas.microsoft.com/office/drawing/2014/main" id="{696836BC-4A0B-41F0-820B-E3DA4D2E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0" y="3484983"/>
            <a:ext cx="2011680" cy="1304050"/>
          </a:xfrm>
          <a:prstGeom prst="roundRect">
            <a:avLst>
              <a:gd name="adj" fmla="val 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/>
        </p:spPr>
      </p:pic>
      <p:pic>
        <p:nvPicPr>
          <p:cNvPr id="4" name="Picture 14" descr="Image result for bale wrap">
            <a:extLst>
              <a:ext uri="{FF2B5EF4-FFF2-40B4-BE49-F238E27FC236}">
                <a16:creationId xmlns:a16="http://schemas.microsoft.com/office/drawing/2014/main" id="{5068AF84-B747-42A0-A845-1E73E966B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0" y="2197445"/>
            <a:ext cx="2011680" cy="1293468"/>
          </a:xfrm>
          <a:prstGeom prst="roundRect">
            <a:avLst>
              <a:gd name="adj" fmla="val 0"/>
            </a:avLst>
          </a:prstGeom>
          <a:ln w="1270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CE67B-1E42-44E7-AD9F-2F235A5CC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208" y="2310275"/>
            <a:ext cx="2011680" cy="1409553"/>
          </a:xfrm>
          <a:prstGeom prst="roundRect">
            <a:avLst>
              <a:gd name="adj" fmla="val 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</p:pic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6C8B3839-38B8-4A98-88B1-7EE6215FA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208" y="1096713"/>
            <a:ext cx="2011680" cy="1204844"/>
          </a:xfrm>
          <a:prstGeom prst="roundRect">
            <a:avLst>
              <a:gd name="adj" fmla="val 0"/>
            </a:avLst>
          </a:prstGeom>
          <a:ln w="1270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2EA6BB-631B-44FE-90BD-A3B0EBBCFD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/>
          <a:stretch/>
        </p:blipFill>
        <p:spPr>
          <a:xfrm>
            <a:off x="9568208" y="3719742"/>
            <a:ext cx="2011680" cy="1301820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AF1B91-3DEB-41B7-AA49-88E9198AF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208" y="5017506"/>
            <a:ext cx="2011680" cy="1211187"/>
          </a:xfrm>
          <a:prstGeom prst="roundRect">
            <a:avLst>
              <a:gd name="adj" fmla="val 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FE6CFA-C888-4C1A-B148-1926E83C13C1}"/>
              </a:ext>
            </a:extLst>
          </p:cNvPr>
          <p:cNvSpPr/>
          <p:nvPr/>
        </p:nvSpPr>
        <p:spPr>
          <a:xfrm>
            <a:off x="3029118" y="1076341"/>
            <a:ext cx="6133764" cy="579120"/>
          </a:xfrm>
          <a:prstGeom prst="roundRect">
            <a:avLst>
              <a:gd name="adj" fmla="val 15118"/>
            </a:avLst>
          </a:prstGeom>
          <a:solidFill>
            <a:srgbClr val="026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Innovation in Agriculture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E2DCDB-D3E1-4A87-B1EC-9E05C48FF9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240" y="1096713"/>
            <a:ext cx="2011680" cy="1098438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040D61-965C-4620-A8A5-182D009FA3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 b="1"/>
          <a:stretch/>
        </p:blipFill>
        <p:spPr>
          <a:xfrm>
            <a:off x="628240" y="4793939"/>
            <a:ext cx="2011680" cy="1434753"/>
          </a:xfrm>
          <a:prstGeom prst="rect">
            <a:avLst/>
          </a:prstGeom>
        </p:spPr>
      </p:pic>
      <p:sp>
        <p:nvSpPr>
          <p:cNvPr id="13" name="Arrow: Up 12">
            <a:extLst>
              <a:ext uri="{FF2B5EF4-FFF2-40B4-BE49-F238E27FC236}">
                <a16:creationId xmlns:a16="http://schemas.microsoft.com/office/drawing/2014/main" id="{3B3DF29A-C25A-465A-AC4C-6C508982D7B8}"/>
              </a:ext>
            </a:extLst>
          </p:cNvPr>
          <p:cNvSpPr/>
          <p:nvPr/>
        </p:nvSpPr>
        <p:spPr>
          <a:xfrm>
            <a:off x="3659660" y="3379282"/>
            <a:ext cx="1594857" cy="2183519"/>
          </a:xfrm>
          <a:prstGeom prst="upArrow">
            <a:avLst>
              <a:gd name="adj1" fmla="val 44649"/>
              <a:gd name="adj2" fmla="val 50000"/>
            </a:avLst>
          </a:prstGeom>
          <a:solidFill>
            <a:srgbClr val="0298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04318C01-609F-4966-A58D-654EA0E21532}"/>
              </a:ext>
            </a:extLst>
          </p:cNvPr>
          <p:cNvSpPr/>
          <p:nvPr/>
        </p:nvSpPr>
        <p:spPr>
          <a:xfrm>
            <a:off x="5298572" y="2565688"/>
            <a:ext cx="1594857" cy="2183519"/>
          </a:xfrm>
          <a:prstGeom prst="upArrow">
            <a:avLst>
              <a:gd name="adj1" fmla="val 42355"/>
              <a:gd name="adj2" fmla="val 5000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row: Up 48">
            <a:extLst>
              <a:ext uri="{FF2B5EF4-FFF2-40B4-BE49-F238E27FC236}">
                <a16:creationId xmlns:a16="http://schemas.microsoft.com/office/drawing/2014/main" id="{686C0F05-DAE9-439C-80BD-9E6EA72191E1}"/>
              </a:ext>
            </a:extLst>
          </p:cNvPr>
          <p:cNvSpPr/>
          <p:nvPr/>
        </p:nvSpPr>
        <p:spPr>
          <a:xfrm>
            <a:off x="6892436" y="1819143"/>
            <a:ext cx="1594857" cy="2183519"/>
          </a:xfrm>
          <a:prstGeom prst="upArrow">
            <a:avLst>
              <a:gd name="adj1" fmla="val 45413"/>
              <a:gd name="adj2" fmla="val 50000"/>
            </a:avLst>
          </a:prstGeom>
          <a:solidFill>
            <a:srgbClr val="788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357B2E-CAF1-49BA-9B44-08A28FFA4F8F}"/>
              </a:ext>
            </a:extLst>
          </p:cNvPr>
          <p:cNvSpPr/>
          <p:nvPr/>
        </p:nvSpPr>
        <p:spPr>
          <a:xfrm>
            <a:off x="6094837" y="3567229"/>
            <a:ext cx="1481328" cy="761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Effective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F112455-44CE-478E-BA66-CBC92161B04B}"/>
              </a:ext>
            </a:extLst>
          </p:cNvPr>
          <p:cNvSpPr/>
          <p:nvPr/>
        </p:nvSpPr>
        <p:spPr>
          <a:xfrm>
            <a:off x="4466489" y="4368506"/>
            <a:ext cx="1481328" cy="761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Use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4B3E81E-5793-4611-9CEB-7CCB2DC00F79}"/>
              </a:ext>
            </a:extLst>
          </p:cNvPr>
          <p:cNvSpPr/>
          <p:nvPr/>
        </p:nvSpPr>
        <p:spPr>
          <a:xfrm>
            <a:off x="7685893" y="2814588"/>
            <a:ext cx="1648416" cy="761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 Yield</a:t>
            </a:r>
          </a:p>
        </p:txBody>
      </p:sp>
    </p:spTree>
    <p:extLst>
      <p:ext uri="{BB962C8B-B14F-4D97-AF65-F5344CB8AC3E}">
        <p14:creationId xmlns:p14="http://schemas.microsoft.com/office/powerpoint/2010/main" val="133457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64313A6-5EBE-4E88-8D26-62DE536789FE}"/>
              </a:ext>
            </a:extLst>
          </p:cNvPr>
          <p:cNvSpPr/>
          <p:nvPr/>
        </p:nvSpPr>
        <p:spPr>
          <a:xfrm>
            <a:off x="1296533" y="4904589"/>
            <a:ext cx="4265103" cy="768096"/>
          </a:xfrm>
          <a:prstGeom prst="rect">
            <a:avLst/>
          </a:prstGeom>
          <a:solidFill>
            <a:srgbClr val="0397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2200" b="1" dirty="0"/>
              <a:t>Ensure proper disposal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B8F463-B63D-48E6-8E2F-6D2CD06719DD}"/>
              </a:ext>
            </a:extLst>
          </p:cNvPr>
          <p:cNvSpPr/>
          <p:nvPr/>
        </p:nvSpPr>
        <p:spPr>
          <a:xfrm>
            <a:off x="1262418" y="3692266"/>
            <a:ext cx="4265103" cy="768096"/>
          </a:xfrm>
          <a:prstGeom prst="rect">
            <a:avLst/>
          </a:prstGeom>
          <a:solidFill>
            <a:srgbClr val="7F818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2200" b="1" dirty="0"/>
              <a:t>Maintain performance standards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BADA23-7E34-42B0-BEEA-EED990AC2BC5}"/>
              </a:ext>
            </a:extLst>
          </p:cNvPr>
          <p:cNvSpPr/>
          <p:nvPr/>
        </p:nvSpPr>
        <p:spPr>
          <a:xfrm>
            <a:off x="1262418" y="2482928"/>
            <a:ext cx="4265103" cy="765111"/>
          </a:xfrm>
          <a:prstGeom prst="rect">
            <a:avLst/>
          </a:prstGeom>
          <a:solidFill>
            <a:srgbClr val="788E1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2200" b="1" dirty="0"/>
              <a:t>Design with recycling in mind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6F03-0CDF-4EBC-94B9-E86E482D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036" y="303553"/>
            <a:ext cx="8295659" cy="504825"/>
          </a:xfrm>
        </p:spPr>
        <p:txBody>
          <a:bodyPr>
            <a:noAutofit/>
          </a:bodyPr>
          <a:lstStyle/>
          <a:p>
            <a:r>
              <a:rPr lang="en-US" sz="3000" dirty="0"/>
              <a:t>Extended Producer Responsibility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A14BB8-A961-44E3-B74E-721CAC18574C}"/>
              </a:ext>
            </a:extLst>
          </p:cNvPr>
          <p:cNvGrpSpPr>
            <a:grpSpLocks noChangeAspect="1"/>
          </p:cNvGrpSpPr>
          <p:nvPr/>
        </p:nvGrpSpPr>
        <p:grpSpPr>
          <a:xfrm>
            <a:off x="7263164" y="2431394"/>
            <a:ext cx="3241294" cy="3241291"/>
            <a:chOff x="3447877" y="1720938"/>
            <a:chExt cx="2251499" cy="225149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69D99D8-916D-48A2-8C49-7DAD96D519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7877" y="1720938"/>
              <a:ext cx="2251499" cy="2251498"/>
            </a:xfrm>
            <a:prstGeom prst="ellipse">
              <a:avLst/>
            </a:prstGeom>
            <a:ln w="266700" cap="rnd" cmpd="sng">
              <a:solidFill>
                <a:schemeClr val="tx1">
                  <a:alpha val="2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928AB34-FFF7-440C-85DE-ABE01F4ACE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70339" y="1939867"/>
              <a:ext cx="1810110" cy="1813642"/>
            </a:xfrm>
            <a:prstGeom prst="ellipse">
              <a:avLst/>
            </a:prstGeom>
            <a:ln w="266700" cap="rnd" cmpd="sng">
              <a:solidFill>
                <a:schemeClr val="tx1">
                  <a:alpha val="2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8134DE-29D1-4B85-A18B-5BA663EC3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3020" y="2156080"/>
              <a:ext cx="1381216" cy="1381216"/>
            </a:xfrm>
            <a:prstGeom prst="ellipse">
              <a:avLst/>
            </a:prstGeom>
            <a:ln w="266700" cap="rnd" cmpd="sng">
              <a:solidFill>
                <a:schemeClr val="tx1">
                  <a:alpha val="2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5EAF64F7-6B53-4672-838B-FF877CCECE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7877" y="1720938"/>
              <a:ext cx="2251499" cy="2251498"/>
            </a:xfrm>
            <a:prstGeom prst="arc">
              <a:avLst>
                <a:gd name="adj1" fmla="val 16200000"/>
                <a:gd name="adj2" fmla="val 13485773"/>
              </a:avLst>
            </a:prstGeom>
            <a:ln w="266700" cap="rnd" cmpd="sng">
              <a:solidFill>
                <a:srgbClr val="788E1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58A45D45-C516-4E97-BBAD-6DC11F4D67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6805" y="1939867"/>
              <a:ext cx="1813644" cy="1813642"/>
            </a:xfrm>
            <a:prstGeom prst="arc">
              <a:avLst>
                <a:gd name="adj1" fmla="val 16200000"/>
                <a:gd name="adj2" fmla="val 11977259"/>
              </a:avLst>
            </a:prstGeom>
            <a:ln w="266700" cap="rnd" cmpd="sng">
              <a:solidFill>
                <a:srgbClr val="7F818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51DE41B2-9CB2-46E4-9D8F-1D5341A7D0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3020" y="2156080"/>
              <a:ext cx="1381216" cy="1381216"/>
            </a:xfrm>
            <a:prstGeom prst="arc">
              <a:avLst>
                <a:gd name="adj1" fmla="val 16200000"/>
                <a:gd name="adj2" fmla="val 10412844"/>
              </a:avLst>
            </a:prstGeom>
            <a:ln w="266700" cap="rnd" cmpd="sng">
              <a:solidFill>
                <a:srgbClr val="0096D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DA217F1-A230-4C76-90EC-0AA9A45EBC13}"/>
              </a:ext>
            </a:extLst>
          </p:cNvPr>
          <p:cNvCxnSpPr>
            <a:cxnSpLocks/>
            <a:stCxn id="70" idx="6"/>
          </p:cNvCxnSpPr>
          <p:nvPr/>
        </p:nvCxnSpPr>
        <p:spPr>
          <a:xfrm flipV="1">
            <a:off x="6481305" y="3057831"/>
            <a:ext cx="2280558" cy="2229327"/>
          </a:xfrm>
          <a:prstGeom prst="line">
            <a:avLst/>
          </a:prstGeom>
          <a:ln w="6350" cmpd="sng">
            <a:solidFill>
              <a:srgbClr val="0096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E03BF7F-3EBB-4459-A103-5402B97D5739}"/>
              </a:ext>
            </a:extLst>
          </p:cNvPr>
          <p:cNvCxnSpPr>
            <a:cxnSpLocks/>
            <a:stCxn id="69" idx="6"/>
          </p:cNvCxnSpPr>
          <p:nvPr/>
        </p:nvCxnSpPr>
        <p:spPr>
          <a:xfrm flipV="1">
            <a:off x="6468261" y="2742661"/>
            <a:ext cx="2293602" cy="1333654"/>
          </a:xfrm>
          <a:prstGeom prst="line">
            <a:avLst/>
          </a:prstGeom>
          <a:ln w="6350" cmpd="sng">
            <a:solidFill>
              <a:srgbClr val="7F81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28F7257-81E7-4A31-A9C5-373183E1B218}"/>
              </a:ext>
            </a:extLst>
          </p:cNvPr>
          <p:cNvCxnSpPr>
            <a:cxnSpLocks/>
            <a:stCxn id="59" idx="0"/>
            <a:endCxn id="68" idx="6"/>
          </p:cNvCxnSpPr>
          <p:nvPr/>
        </p:nvCxnSpPr>
        <p:spPr>
          <a:xfrm flipH="1">
            <a:off x="6496256" y="2431394"/>
            <a:ext cx="2387555" cy="434091"/>
          </a:xfrm>
          <a:prstGeom prst="line">
            <a:avLst/>
          </a:prstGeom>
          <a:ln w="6350" cmpd="sng">
            <a:solidFill>
              <a:srgbClr val="788E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Oval 12">
            <a:extLst>
              <a:ext uri="{FF2B5EF4-FFF2-40B4-BE49-F238E27FC236}">
                <a16:creationId xmlns:a16="http://schemas.microsoft.com/office/drawing/2014/main" id="{9A223A7F-E861-445B-B989-4E1B13CA8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886" y="2329391"/>
            <a:ext cx="1120370" cy="1072187"/>
          </a:xfrm>
          <a:prstGeom prst="ellipse">
            <a:avLst/>
          </a:prstGeom>
          <a:solidFill>
            <a:schemeClr val="bg1"/>
          </a:solidFill>
          <a:ln w="12700">
            <a:solidFill>
              <a:srgbClr val="788E1E"/>
            </a:solidFill>
            <a:round/>
            <a:headEnd/>
            <a:tailEnd/>
          </a:ln>
          <a:ex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133" dirty="0">
              <a:solidFill>
                <a:srgbClr val="FFFFFF"/>
              </a:solidFill>
            </a:endParaRPr>
          </a:p>
        </p:txBody>
      </p:sp>
      <p:sp>
        <p:nvSpPr>
          <p:cNvPr id="69" name="Oval 12">
            <a:extLst>
              <a:ext uri="{FF2B5EF4-FFF2-40B4-BE49-F238E27FC236}">
                <a16:creationId xmlns:a16="http://schemas.microsoft.com/office/drawing/2014/main" id="{17A8BD3E-B74D-47EB-8429-FE5ECB028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452" y="3540221"/>
            <a:ext cx="1123809" cy="1072187"/>
          </a:xfrm>
          <a:prstGeom prst="ellipse">
            <a:avLst/>
          </a:prstGeom>
          <a:solidFill>
            <a:schemeClr val="bg1"/>
          </a:solidFill>
          <a:ln w="12700">
            <a:solidFill>
              <a:srgbClr val="7F8184"/>
            </a:solidFill>
            <a:round/>
            <a:headEnd/>
            <a:tailEnd/>
          </a:ln>
          <a:ex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133" dirty="0">
              <a:solidFill>
                <a:srgbClr val="FFFFFF"/>
              </a:solidFill>
            </a:endParaRPr>
          </a:p>
        </p:txBody>
      </p:sp>
      <p:sp>
        <p:nvSpPr>
          <p:cNvPr id="70" name="Oval 12">
            <a:extLst>
              <a:ext uri="{FF2B5EF4-FFF2-40B4-BE49-F238E27FC236}">
                <a16:creationId xmlns:a16="http://schemas.microsoft.com/office/drawing/2014/main" id="{17F52BFD-6B65-4882-8396-DCD98FDD1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496" y="4751064"/>
            <a:ext cx="1123809" cy="1072187"/>
          </a:xfrm>
          <a:prstGeom prst="ellipse">
            <a:avLst/>
          </a:prstGeom>
          <a:solidFill>
            <a:schemeClr val="bg1"/>
          </a:solidFill>
          <a:ln w="12700">
            <a:solidFill>
              <a:srgbClr val="0397D6"/>
            </a:solidFill>
            <a:round/>
            <a:headEnd/>
            <a:tailEnd/>
          </a:ln>
          <a:ex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133" dirty="0">
              <a:solidFill>
                <a:srgbClr val="FFFFFF"/>
              </a:solidFill>
            </a:endParaRPr>
          </a:p>
        </p:txBody>
      </p:sp>
      <p:sp>
        <p:nvSpPr>
          <p:cNvPr id="80" name="Freeform 38">
            <a:extLst>
              <a:ext uri="{FF2B5EF4-FFF2-40B4-BE49-F238E27FC236}">
                <a16:creationId xmlns:a16="http://schemas.microsoft.com/office/drawing/2014/main" id="{A580EAD9-3F1B-4CDD-87BE-CBA966007930}"/>
              </a:ext>
            </a:extLst>
          </p:cNvPr>
          <p:cNvSpPr>
            <a:spLocks noEditPoints="1"/>
          </p:cNvSpPr>
          <p:nvPr/>
        </p:nvSpPr>
        <p:spPr bwMode="auto">
          <a:xfrm>
            <a:off x="8564148" y="3540221"/>
            <a:ext cx="639325" cy="1006900"/>
          </a:xfrm>
          <a:custGeom>
            <a:avLst/>
            <a:gdLst>
              <a:gd name="T0" fmla="*/ 225 w 449"/>
              <a:gd name="T1" fmla="*/ 0 h 710"/>
              <a:gd name="T2" fmla="*/ 0 w 449"/>
              <a:gd name="T3" fmla="*/ 225 h 710"/>
              <a:gd name="T4" fmla="*/ 68 w 449"/>
              <a:gd name="T5" fmla="*/ 395 h 710"/>
              <a:gd name="T6" fmla="*/ 108 w 449"/>
              <a:gd name="T7" fmla="*/ 545 h 710"/>
              <a:gd name="T8" fmla="*/ 108 w 449"/>
              <a:gd name="T9" fmla="*/ 621 h 710"/>
              <a:gd name="T10" fmla="*/ 142 w 449"/>
              <a:gd name="T11" fmla="*/ 655 h 710"/>
              <a:gd name="T12" fmla="*/ 159 w 449"/>
              <a:gd name="T13" fmla="*/ 655 h 710"/>
              <a:gd name="T14" fmla="*/ 225 w 449"/>
              <a:gd name="T15" fmla="*/ 710 h 710"/>
              <a:gd name="T16" fmla="*/ 290 w 449"/>
              <a:gd name="T17" fmla="*/ 655 h 710"/>
              <a:gd name="T18" fmla="*/ 307 w 449"/>
              <a:gd name="T19" fmla="*/ 655 h 710"/>
              <a:gd name="T20" fmla="*/ 341 w 449"/>
              <a:gd name="T21" fmla="*/ 621 h 710"/>
              <a:gd name="T22" fmla="*/ 341 w 449"/>
              <a:gd name="T23" fmla="*/ 545 h 710"/>
              <a:gd name="T24" fmla="*/ 381 w 449"/>
              <a:gd name="T25" fmla="*/ 395 h 710"/>
              <a:gd name="T26" fmla="*/ 449 w 449"/>
              <a:gd name="T27" fmla="*/ 225 h 710"/>
              <a:gd name="T28" fmla="*/ 225 w 449"/>
              <a:gd name="T29" fmla="*/ 0 h 710"/>
              <a:gd name="T30" fmla="*/ 225 w 449"/>
              <a:gd name="T31" fmla="*/ 696 h 710"/>
              <a:gd name="T32" fmla="*/ 173 w 449"/>
              <a:gd name="T33" fmla="*/ 655 h 710"/>
              <a:gd name="T34" fmla="*/ 276 w 449"/>
              <a:gd name="T35" fmla="*/ 655 h 710"/>
              <a:gd name="T36" fmla="*/ 225 w 449"/>
              <a:gd name="T37" fmla="*/ 696 h 710"/>
              <a:gd name="T38" fmla="*/ 307 w 449"/>
              <a:gd name="T39" fmla="*/ 641 h 710"/>
              <a:gd name="T40" fmla="*/ 142 w 449"/>
              <a:gd name="T41" fmla="*/ 641 h 710"/>
              <a:gd name="T42" fmla="*/ 122 w 449"/>
              <a:gd name="T43" fmla="*/ 621 h 710"/>
              <a:gd name="T44" fmla="*/ 122 w 449"/>
              <a:gd name="T45" fmla="*/ 552 h 710"/>
              <a:gd name="T46" fmla="*/ 327 w 449"/>
              <a:gd name="T47" fmla="*/ 552 h 710"/>
              <a:gd name="T48" fmla="*/ 327 w 449"/>
              <a:gd name="T49" fmla="*/ 621 h 710"/>
              <a:gd name="T50" fmla="*/ 307 w 449"/>
              <a:gd name="T51" fmla="*/ 641 h 710"/>
              <a:gd name="T52" fmla="*/ 371 w 449"/>
              <a:gd name="T53" fmla="*/ 385 h 710"/>
              <a:gd name="T54" fmla="*/ 327 w 449"/>
              <a:gd name="T55" fmla="*/ 538 h 710"/>
              <a:gd name="T56" fmla="*/ 230 w 449"/>
              <a:gd name="T57" fmla="*/ 538 h 710"/>
              <a:gd name="T58" fmla="*/ 219 w 449"/>
              <a:gd name="T59" fmla="*/ 459 h 710"/>
              <a:gd name="T60" fmla="*/ 222 w 449"/>
              <a:gd name="T61" fmla="*/ 459 h 710"/>
              <a:gd name="T62" fmla="*/ 325 w 449"/>
              <a:gd name="T63" fmla="*/ 338 h 710"/>
              <a:gd name="T64" fmla="*/ 305 w 449"/>
              <a:gd name="T65" fmla="*/ 269 h 710"/>
              <a:gd name="T66" fmla="*/ 271 w 449"/>
              <a:gd name="T67" fmla="*/ 132 h 710"/>
              <a:gd name="T68" fmla="*/ 268 w 449"/>
              <a:gd name="T69" fmla="*/ 126 h 710"/>
              <a:gd name="T70" fmla="*/ 261 w 449"/>
              <a:gd name="T71" fmla="*/ 126 h 710"/>
              <a:gd name="T72" fmla="*/ 120 w 449"/>
              <a:gd name="T73" fmla="*/ 324 h 710"/>
              <a:gd name="T74" fmla="*/ 141 w 449"/>
              <a:gd name="T75" fmla="*/ 414 h 710"/>
              <a:gd name="T76" fmla="*/ 205 w 449"/>
              <a:gd name="T77" fmla="*/ 457 h 710"/>
              <a:gd name="T78" fmla="*/ 216 w 449"/>
              <a:gd name="T79" fmla="*/ 538 h 710"/>
              <a:gd name="T80" fmla="*/ 122 w 449"/>
              <a:gd name="T81" fmla="*/ 538 h 710"/>
              <a:gd name="T82" fmla="*/ 78 w 449"/>
              <a:gd name="T83" fmla="*/ 385 h 710"/>
              <a:gd name="T84" fmla="*/ 14 w 449"/>
              <a:gd name="T85" fmla="*/ 225 h 710"/>
              <a:gd name="T86" fmla="*/ 225 w 449"/>
              <a:gd name="T87" fmla="*/ 14 h 710"/>
              <a:gd name="T88" fmla="*/ 435 w 449"/>
              <a:gd name="T89" fmla="*/ 225 h 710"/>
              <a:gd name="T90" fmla="*/ 371 w 449"/>
              <a:gd name="T91" fmla="*/ 385 h 710"/>
              <a:gd name="T92" fmla="*/ 231 w 449"/>
              <a:gd name="T93" fmla="*/ 301 h 710"/>
              <a:gd name="T94" fmla="*/ 226 w 449"/>
              <a:gd name="T95" fmla="*/ 292 h 710"/>
              <a:gd name="T96" fmla="*/ 218 w 449"/>
              <a:gd name="T97" fmla="*/ 298 h 710"/>
              <a:gd name="T98" fmla="*/ 205 w 449"/>
              <a:gd name="T99" fmla="*/ 443 h 710"/>
              <a:gd name="T100" fmla="*/ 153 w 449"/>
              <a:gd name="T101" fmla="*/ 406 h 710"/>
              <a:gd name="T102" fmla="*/ 134 w 449"/>
              <a:gd name="T103" fmla="*/ 326 h 710"/>
              <a:gd name="T104" fmla="*/ 257 w 449"/>
              <a:gd name="T105" fmla="*/ 144 h 710"/>
              <a:gd name="T106" fmla="*/ 292 w 449"/>
              <a:gd name="T107" fmla="*/ 274 h 710"/>
              <a:gd name="T108" fmla="*/ 311 w 449"/>
              <a:gd name="T109" fmla="*/ 338 h 710"/>
              <a:gd name="T110" fmla="*/ 222 w 449"/>
              <a:gd name="T111" fmla="*/ 445 h 710"/>
              <a:gd name="T112" fmla="*/ 219 w 449"/>
              <a:gd name="T113" fmla="*/ 445 h 710"/>
              <a:gd name="T114" fmla="*/ 231 w 449"/>
              <a:gd name="T115" fmla="*/ 301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49" h="710">
                <a:moveTo>
                  <a:pt x="225" y="0"/>
                </a:moveTo>
                <a:cubicBezTo>
                  <a:pt x="101" y="0"/>
                  <a:pt x="0" y="101"/>
                  <a:pt x="0" y="225"/>
                </a:cubicBezTo>
                <a:cubicBezTo>
                  <a:pt x="0" y="287"/>
                  <a:pt x="25" y="348"/>
                  <a:pt x="68" y="395"/>
                </a:cubicBezTo>
                <a:cubicBezTo>
                  <a:pt x="80" y="407"/>
                  <a:pt x="108" y="447"/>
                  <a:pt x="108" y="545"/>
                </a:cubicBezTo>
                <a:cubicBezTo>
                  <a:pt x="108" y="621"/>
                  <a:pt x="108" y="621"/>
                  <a:pt x="108" y="621"/>
                </a:cubicBezTo>
                <a:cubicBezTo>
                  <a:pt x="108" y="639"/>
                  <a:pt x="123" y="655"/>
                  <a:pt x="142" y="655"/>
                </a:cubicBezTo>
                <a:cubicBezTo>
                  <a:pt x="159" y="655"/>
                  <a:pt x="159" y="655"/>
                  <a:pt x="159" y="655"/>
                </a:cubicBezTo>
                <a:cubicBezTo>
                  <a:pt x="162" y="686"/>
                  <a:pt x="190" y="710"/>
                  <a:pt x="225" y="710"/>
                </a:cubicBezTo>
                <a:cubicBezTo>
                  <a:pt x="259" y="710"/>
                  <a:pt x="287" y="686"/>
                  <a:pt x="290" y="655"/>
                </a:cubicBezTo>
                <a:cubicBezTo>
                  <a:pt x="307" y="655"/>
                  <a:pt x="307" y="655"/>
                  <a:pt x="307" y="655"/>
                </a:cubicBezTo>
                <a:cubicBezTo>
                  <a:pt x="326" y="655"/>
                  <a:pt x="341" y="639"/>
                  <a:pt x="341" y="621"/>
                </a:cubicBezTo>
                <a:cubicBezTo>
                  <a:pt x="341" y="545"/>
                  <a:pt x="341" y="545"/>
                  <a:pt x="341" y="545"/>
                </a:cubicBezTo>
                <a:cubicBezTo>
                  <a:pt x="341" y="447"/>
                  <a:pt x="369" y="407"/>
                  <a:pt x="381" y="395"/>
                </a:cubicBezTo>
                <a:cubicBezTo>
                  <a:pt x="424" y="348"/>
                  <a:pt x="449" y="287"/>
                  <a:pt x="449" y="225"/>
                </a:cubicBezTo>
                <a:cubicBezTo>
                  <a:pt x="449" y="101"/>
                  <a:pt x="348" y="0"/>
                  <a:pt x="225" y="0"/>
                </a:cubicBezTo>
                <a:close/>
                <a:moveTo>
                  <a:pt x="225" y="696"/>
                </a:moveTo>
                <a:cubicBezTo>
                  <a:pt x="198" y="696"/>
                  <a:pt x="176" y="678"/>
                  <a:pt x="173" y="655"/>
                </a:cubicBezTo>
                <a:cubicBezTo>
                  <a:pt x="276" y="655"/>
                  <a:pt x="276" y="655"/>
                  <a:pt x="276" y="655"/>
                </a:cubicBezTo>
                <a:cubicBezTo>
                  <a:pt x="273" y="678"/>
                  <a:pt x="251" y="696"/>
                  <a:pt x="225" y="696"/>
                </a:cubicBezTo>
                <a:close/>
                <a:moveTo>
                  <a:pt x="307" y="641"/>
                </a:moveTo>
                <a:cubicBezTo>
                  <a:pt x="142" y="641"/>
                  <a:pt x="142" y="641"/>
                  <a:pt x="142" y="641"/>
                </a:cubicBezTo>
                <a:cubicBezTo>
                  <a:pt x="131" y="641"/>
                  <a:pt x="122" y="632"/>
                  <a:pt x="122" y="621"/>
                </a:cubicBezTo>
                <a:cubicBezTo>
                  <a:pt x="122" y="552"/>
                  <a:pt x="122" y="552"/>
                  <a:pt x="122" y="552"/>
                </a:cubicBezTo>
                <a:cubicBezTo>
                  <a:pt x="327" y="552"/>
                  <a:pt x="327" y="552"/>
                  <a:pt x="327" y="552"/>
                </a:cubicBezTo>
                <a:cubicBezTo>
                  <a:pt x="327" y="621"/>
                  <a:pt x="327" y="621"/>
                  <a:pt x="327" y="621"/>
                </a:cubicBezTo>
                <a:cubicBezTo>
                  <a:pt x="327" y="632"/>
                  <a:pt x="318" y="641"/>
                  <a:pt x="307" y="641"/>
                </a:cubicBezTo>
                <a:close/>
                <a:moveTo>
                  <a:pt x="371" y="385"/>
                </a:moveTo>
                <a:cubicBezTo>
                  <a:pt x="355" y="402"/>
                  <a:pt x="329" y="444"/>
                  <a:pt x="327" y="538"/>
                </a:cubicBezTo>
                <a:cubicBezTo>
                  <a:pt x="230" y="538"/>
                  <a:pt x="230" y="538"/>
                  <a:pt x="230" y="538"/>
                </a:cubicBezTo>
                <a:cubicBezTo>
                  <a:pt x="224" y="510"/>
                  <a:pt x="221" y="484"/>
                  <a:pt x="219" y="459"/>
                </a:cubicBezTo>
                <a:cubicBezTo>
                  <a:pt x="220" y="459"/>
                  <a:pt x="221" y="459"/>
                  <a:pt x="222" y="459"/>
                </a:cubicBezTo>
                <a:cubicBezTo>
                  <a:pt x="277" y="459"/>
                  <a:pt x="324" y="404"/>
                  <a:pt x="325" y="338"/>
                </a:cubicBezTo>
                <a:cubicBezTo>
                  <a:pt x="325" y="317"/>
                  <a:pt x="316" y="295"/>
                  <a:pt x="305" y="269"/>
                </a:cubicBezTo>
                <a:cubicBezTo>
                  <a:pt x="290" y="233"/>
                  <a:pt x="271" y="189"/>
                  <a:pt x="271" y="132"/>
                </a:cubicBezTo>
                <a:cubicBezTo>
                  <a:pt x="271" y="130"/>
                  <a:pt x="270" y="127"/>
                  <a:pt x="268" y="126"/>
                </a:cubicBezTo>
                <a:cubicBezTo>
                  <a:pt x="266" y="125"/>
                  <a:pt x="263" y="125"/>
                  <a:pt x="261" y="126"/>
                </a:cubicBezTo>
                <a:cubicBezTo>
                  <a:pt x="197" y="159"/>
                  <a:pt x="127" y="258"/>
                  <a:pt x="120" y="324"/>
                </a:cubicBezTo>
                <a:cubicBezTo>
                  <a:pt x="116" y="357"/>
                  <a:pt x="124" y="389"/>
                  <a:pt x="141" y="414"/>
                </a:cubicBezTo>
                <a:cubicBezTo>
                  <a:pt x="157" y="437"/>
                  <a:pt x="180" y="452"/>
                  <a:pt x="205" y="457"/>
                </a:cubicBezTo>
                <a:cubicBezTo>
                  <a:pt x="207" y="483"/>
                  <a:pt x="210" y="510"/>
                  <a:pt x="216" y="538"/>
                </a:cubicBezTo>
                <a:cubicBezTo>
                  <a:pt x="122" y="538"/>
                  <a:pt x="122" y="538"/>
                  <a:pt x="122" y="538"/>
                </a:cubicBezTo>
                <a:cubicBezTo>
                  <a:pt x="121" y="444"/>
                  <a:pt x="94" y="402"/>
                  <a:pt x="78" y="385"/>
                </a:cubicBezTo>
                <a:cubicBezTo>
                  <a:pt x="37" y="341"/>
                  <a:pt x="14" y="283"/>
                  <a:pt x="14" y="225"/>
                </a:cubicBezTo>
                <a:cubicBezTo>
                  <a:pt x="14" y="109"/>
                  <a:pt x="108" y="14"/>
                  <a:pt x="225" y="14"/>
                </a:cubicBezTo>
                <a:cubicBezTo>
                  <a:pt x="341" y="14"/>
                  <a:pt x="435" y="109"/>
                  <a:pt x="435" y="225"/>
                </a:cubicBezTo>
                <a:cubicBezTo>
                  <a:pt x="435" y="283"/>
                  <a:pt x="412" y="341"/>
                  <a:pt x="371" y="385"/>
                </a:cubicBezTo>
                <a:close/>
                <a:moveTo>
                  <a:pt x="231" y="301"/>
                </a:moveTo>
                <a:cubicBezTo>
                  <a:pt x="232" y="297"/>
                  <a:pt x="230" y="293"/>
                  <a:pt x="226" y="292"/>
                </a:cubicBezTo>
                <a:cubicBezTo>
                  <a:pt x="222" y="292"/>
                  <a:pt x="218" y="294"/>
                  <a:pt x="218" y="298"/>
                </a:cubicBezTo>
                <a:cubicBezTo>
                  <a:pt x="210" y="341"/>
                  <a:pt x="203" y="389"/>
                  <a:pt x="205" y="443"/>
                </a:cubicBezTo>
                <a:cubicBezTo>
                  <a:pt x="184" y="438"/>
                  <a:pt x="166" y="425"/>
                  <a:pt x="153" y="406"/>
                </a:cubicBezTo>
                <a:cubicBezTo>
                  <a:pt x="137" y="384"/>
                  <a:pt x="130" y="355"/>
                  <a:pt x="134" y="326"/>
                </a:cubicBezTo>
                <a:cubicBezTo>
                  <a:pt x="140" y="267"/>
                  <a:pt x="201" y="180"/>
                  <a:pt x="257" y="144"/>
                </a:cubicBezTo>
                <a:cubicBezTo>
                  <a:pt x="260" y="198"/>
                  <a:pt x="277" y="240"/>
                  <a:pt x="292" y="274"/>
                </a:cubicBezTo>
                <a:cubicBezTo>
                  <a:pt x="302" y="299"/>
                  <a:pt x="311" y="320"/>
                  <a:pt x="311" y="338"/>
                </a:cubicBezTo>
                <a:cubicBezTo>
                  <a:pt x="310" y="396"/>
                  <a:pt x="270" y="445"/>
                  <a:pt x="222" y="445"/>
                </a:cubicBezTo>
                <a:cubicBezTo>
                  <a:pt x="221" y="445"/>
                  <a:pt x="220" y="445"/>
                  <a:pt x="219" y="445"/>
                </a:cubicBezTo>
                <a:cubicBezTo>
                  <a:pt x="217" y="391"/>
                  <a:pt x="224" y="343"/>
                  <a:pt x="231" y="301"/>
                </a:cubicBezTo>
                <a:close/>
              </a:path>
            </a:pathLst>
          </a:custGeom>
          <a:solidFill>
            <a:srgbClr val="788E1E"/>
          </a:solidFill>
          <a:ln>
            <a:solidFill>
              <a:srgbClr val="788E1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255FB6-D9A5-4884-8B0F-029CC7CE7B8A}"/>
              </a:ext>
            </a:extLst>
          </p:cNvPr>
          <p:cNvSpPr txBox="1"/>
          <p:nvPr/>
        </p:nvSpPr>
        <p:spPr>
          <a:xfrm>
            <a:off x="611747" y="1070416"/>
            <a:ext cx="111402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Producer obligation to </a:t>
            </a:r>
            <a:r>
              <a:rPr lang="en-US" sz="2600" b="1" dirty="0"/>
              <a:t>integrate all stages of a product’s lifecycle</a:t>
            </a:r>
            <a:br>
              <a:rPr lang="en-US" sz="2600" b="1" dirty="0"/>
            </a:br>
            <a:r>
              <a:rPr lang="en-US" sz="2600" dirty="0"/>
              <a:t>into design and distribution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771F9D0-479F-43A9-8C22-2FA4CEFCB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7094" y="3860360"/>
            <a:ext cx="795335" cy="42417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951AA6D-A9C2-477F-896F-1F45EDA2F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1387" y="2535485"/>
            <a:ext cx="716695" cy="7166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DC77BF-7E9B-4C3B-B31F-128745C44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83" y="4893932"/>
            <a:ext cx="771536" cy="7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A76CF6-63A2-4B55-81DD-65615EA6F7CD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3960882" y="2765615"/>
            <a:ext cx="1623608" cy="2284059"/>
          </a:xfrm>
          <a:prstGeom prst="line">
            <a:avLst/>
          </a:prstGeom>
          <a:ln w="28575">
            <a:solidFill>
              <a:srgbClr val="595959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C1E425-70CB-4F1F-A487-6B32F6F51EE3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6633498" y="2765615"/>
            <a:ext cx="1609974" cy="2227778"/>
          </a:xfrm>
          <a:prstGeom prst="line">
            <a:avLst/>
          </a:prstGeom>
          <a:ln w="28575">
            <a:solidFill>
              <a:srgbClr val="595959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FBB713-BEEF-43C9-9B46-EBAB5CF96EC7}"/>
              </a:ext>
            </a:extLst>
          </p:cNvPr>
          <p:cNvCxnSpPr>
            <a:cxnSpLocks/>
          </p:cNvCxnSpPr>
          <p:nvPr/>
        </p:nvCxnSpPr>
        <p:spPr>
          <a:xfrm>
            <a:off x="4391410" y="5367978"/>
            <a:ext cx="3429063" cy="0"/>
          </a:xfrm>
          <a:prstGeom prst="line">
            <a:avLst/>
          </a:prstGeom>
          <a:ln w="28575">
            <a:solidFill>
              <a:srgbClr val="595959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9DDCE7-FD5D-4CF6-80EE-D283C91A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Conflicted State of the Film Market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A94E227-10A4-4F62-B561-F29C5D6201F4}"/>
              </a:ext>
            </a:extLst>
          </p:cNvPr>
          <p:cNvSpPr/>
          <p:nvPr/>
        </p:nvSpPr>
        <p:spPr>
          <a:xfrm>
            <a:off x="3187674" y="4679492"/>
            <a:ext cx="1483520" cy="1396428"/>
          </a:xfrm>
          <a:prstGeom prst="ellipse">
            <a:avLst/>
          </a:prstGeom>
          <a:solidFill>
            <a:srgbClr val="0298D5"/>
          </a:solidFill>
          <a:ln w="19050">
            <a:solidFill>
              <a:srgbClr val="5959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600" b="1" dirty="0"/>
              <a:t>Producer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D3C15B-3F3A-4025-A276-E76DE0018F11}"/>
              </a:ext>
            </a:extLst>
          </p:cNvPr>
          <p:cNvSpPr/>
          <p:nvPr/>
        </p:nvSpPr>
        <p:spPr>
          <a:xfrm>
            <a:off x="5367234" y="1573689"/>
            <a:ext cx="1483520" cy="1396428"/>
          </a:xfrm>
          <a:prstGeom prst="ellipse">
            <a:avLst/>
          </a:prstGeom>
          <a:solidFill>
            <a:srgbClr val="7F8184"/>
          </a:solidFill>
          <a:ln w="19050">
            <a:solidFill>
              <a:srgbClr val="5959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User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7621DD-71AF-40CA-B35A-A47DD342DCC1}"/>
              </a:ext>
            </a:extLst>
          </p:cNvPr>
          <p:cNvSpPr/>
          <p:nvPr/>
        </p:nvSpPr>
        <p:spPr>
          <a:xfrm>
            <a:off x="7506571" y="4679492"/>
            <a:ext cx="1483520" cy="1396428"/>
          </a:xfrm>
          <a:prstGeom prst="ellipse">
            <a:avLst/>
          </a:prstGeom>
          <a:solidFill>
            <a:srgbClr val="788E1E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rtlCol="0" anchor="ctr"/>
          <a:lstStyle/>
          <a:p>
            <a:pPr algn="ctr"/>
            <a:r>
              <a:rPr lang="en-US" sz="2600" b="1" dirty="0"/>
              <a:t>Recycler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53F10B-4E89-4023-85A5-1CD1FFE71298}"/>
              </a:ext>
            </a:extLst>
          </p:cNvPr>
          <p:cNvSpPr txBox="1"/>
          <p:nvPr/>
        </p:nvSpPr>
        <p:spPr>
          <a:xfrm rot="18324961">
            <a:off x="4006755" y="3345287"/>
            <a:ext cx="1599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Plastic goods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2D5D2-A6ED-418A-81E2-7F517CACF80B}"/>
              </a:ext>
            </a:extLst>
          </p:cNvPr>
          <p:cNvSpPr txBox="1"/>
          <p:nvPr/>
        </p:nvSpPr>
        <p:spPr>
          <a:xfrm rot="3279311">
            <a:off x="6745420" y="3557048"/>
            <a:ext cx="166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Used plastic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3B2926-3B8C-407F-B84D-21C81E05554D}"/>
              </a:ext>
            </a:extLst>
          </p:cNvPr>
          <p:cNvSpPr txBox="1"/>
          <p:nvPr/>
        </p:nvSpPr>
        <p:spPr>
          <a:xfrm>
            <a:off x="4856787" y="5342270"/>
            <a:ext cx="249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Postconsumer resin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DAD1AD-2528-434D-B0FA-060917EAEA43}"/>
              </a:ext>
            </a:extLst>
          </p:cNvPr>
          <p:cNvSpPr txBox="1"/>
          <p:nvPr/>
        </p:nvSpPr>
        <p:spPr>
          <a:xfrm>
            <a:off x="312305" y="2101045"/>
            <a:ext cx="4076842" cy="1323439"/>
          </a:xfrm>
          <a:prstGeom prst="rect">
            <a:avLst/>
          </a:prstGeom>
          <a:noFill/>
          <a:ln w="1905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Improve crop yields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Minimize farm operation costs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Employ reliable products on crops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70AFFD-BBD9-4AF4-856A-B4AE8D6E8D74}"/>
              </a:ext>
            </a:extLst>
          </p:cNvPr>
          <p:cNvSpPr txBox="1"/>
          <p:nvPr/>
        </p:nvSpPr>
        <p:spPr>
          <a:xfrm>
            <a:off x="7831496" y="2101045"/>
            <a:ext cx="4422530" cy="132343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Public desire for green industries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Customers want recycled products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Growing environmental legislation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6F6C9225-5D42-48C6-8DA7-BEACF9AF8950}"/>
              </a:ext>
            </a:extLst>
          </p:cNvPr>
          <p:cNvSpPr/>
          <p:nvPr/>
        </p:nvSpPr>
        <p:spPr>
          <a:xfrm>
            <a:off x="5307061" y="3332650"/>
            <a:ext cx="778236" cy="811768"/>
          </a:xfrm>
          <a:prstGeom prst="roundRect">
            <a:avLst>
              <a:gd name="adj" fmla="val 23246"/>
            </a:avLst>
          </a:prstGeom>
          <a:solidFill>
            <a:schemeClr val="bg1"/>
          </a:solidFill>
          <a:ln>
            <a:solidFill>
              <a:srgbClr val="DD70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F6F79EA-4D9B-41D7-8B2F-580EB8B7804B}"/>
              </a:ext>
            </a:extLst>
          </p:cNvPr>
          <p:cNvSpPr/>
          <p:nvPr/>
        </p:nvSpPr>
        <p:spPr>
          <a:xfrm>
            <a:off x="6136373" y="4113042"/>
            <a:ext cx="772676" cy="809469"/>
          </a:xfrm>
          <a:prstGeom prst="roundRect">
            <a:avLst>
              <a:gd name="adj" fmla="val 22176"/>
            </a:avLst>
          </a:prstGeom>
          <a:solidFill>
            <a:schemeClr val="bg1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Freeform 109">
            <a:extLst>
              <a:ext uri="{FF2B5EF4-FFF2-40B4-BE49-F238E27FC236}">
                <a16:creationId xmlns:a16="http://schemas.microsoft.com/office/drawing/2014/main" id="{DEF7BEB6-CABD-4F30-A763-A88E4D9773D1}"/>
              </a:ext>
            </a:extLst>
          </p:cNvPr>
          <p:cNvSpPr>
            <a:spLocks noEditPoints="1"/>
          </p:cNvSpPr>
          <p:nvPr/>
        </p:nvSpPr>
        <p:spPr bwMode="auto">
          <a:xfrm>
            <a:off x="6195870" y="4217818"/>
            <a:ext cx="664981" cy="626281"/>
          </a:xfrm>
          <a:custGeom>
            <a:avLst/>
            <a:gdLst>
              <a:gd name="T0" fmla="*/ 431 w 692"/>
              <a:gd name="T1" fmla="*/ 165 h 693"/>
              <a:gd name="T2" fmla="*/ 350 w 692"/>
              <a:gd name="T3" fmla="*/ 245 h 693"/>
              <a:gd name="T4" fmla="*/ 349 w 692"/>
              <a:gd name="T5" fmla="*/ 246 h 693"/>
              <a:gd name="T6" fmla="*/ 348 w 692"/>
              <a:gd name="T7" fmla="*/ 246 h 693"/>
              <a:gd name="T8" fmla="*/ 345 w 692"/>
              <a:gd name="T9" fmla="*/ 246 h 693"/>
              <a:gd name="T10" fmla="*/ 343 w 692"/>
              <a:gd name="T11" fmla="*/ 246 h 693"/>
              <a:gd name="T12" fmla="*/ 342 w 692"/>
              <a:gd name="T13" fmla="*/ 245 h 693"/>
              <a:gd name="T14" fmla="*/ 262 w 692"/>
              <a:gd name="T15" fmla="*/ 165 h 693"/>
              <a:gd name="T16" fmla="*/ 272 w 692"/>
              <a:gd name="T17" fmla="*/ 155 h 693"/>
              <a:gd name="T18" fmla="*/ 339 w 692"/>
              <a:gd name="T19" fmla="*/ 7 h 693"/>
              <a:gd name="T20" fmla="*/ 353 w 692"/>
              <a:gd name="T21" fmla="*/ 7 h 693"/>
              <a:gd name="T22" fmla="*/ 421 w 692"/>
              <a:gd name="T23" fmla="*/ 155 h 693"/>
              <a:gd name="T24" fmla="*/ 351 w 692"/>
              <a:gd name="T25" fmla="*/ 449 h 693"/>
              <a:gd name="T26" fmla="*/ 341 w 692"/>
              <a:gd name="T27" fmla="*/ 449 h 693"/>
              <a:gd name="T28" fmla="*/ 262 w 692"/>
              <a:gd name="T29" fmla="*/ 539 h 693"/>
              <a:gd name="T30" fmla="*/ 339 w 692"/>
              <a:gd name="T31" fmla="*/ 471 h 693"/>
              <a:gd name="T32" fmla="*/ 346 w 692"/>
              <a:gd name="T33" fmla="*/ 693 h 693"/>
              <a:gd name="T34" fmla="*/ 353 w 692"/>
              <a:gd name="T35" fmla="*/ 471 h 693"/>
              <a:gd name="T36" fmla="*/ 426 w 692"/>
              <a:gd name="T37" fmla="*/ 541 h 693"/>
              <a:gd name="T38" fmla="*/ 431 w 692"/>
              <a:gd name="T39" fmla="*/ 529 h 693"/>
              <a:gd name="T40" fmla="*/ 685 w 692"/>
              <a:gd name="T41" fmla="*/ 340 h 693"/>
              <a:gd name="T42" fmla="*/ 538 w 692"/>
              <a:gd name="T43" fmla="*/ 272 h 693"/>
              <a:gd name="T44" fmla="*/ 528 w 692"/>
              <a:gd name="T45" fmla="*/ 262 h 693"/>
              <a:gd name="T46" fmla="*/ 448 w 692"/>
              <a:gd name="T47" fmla="*/ 343 h 693"/>
              <a:gd name="T48" fmla="*/ 447 w 692"/>
              <a:gd name="T49" fmla="*/ 344 h 693"/>
              <a:gd name="T50" fmla="*/ 447 w 692"/>
              <a:gd name="T51" fmla="*/ 345 h 693"/>
              <a:gd name="T52" fmla="*/ 447 w 692"/>
              <a:gd name="T53" fmla="*/ 348 h 693"/>
              <a:gd name="T54" fmla="*/ 447 w 692"/>
              <a:gd name="T55" fmla="*/ 349 h 693"/>
              <a:gd name="T56" fmla="*/ 448 w 692"/>
              <a:gd name="T57" fmla="*/ 351 h 693"/>
              <a:gd name="T58" fmla="*/ 528 w 692"/>
              <a:gd name="T59" fmla="*/ 431 h 693"/>
              <a:gd name="T60" fmla="*/ 538 w 692"/>
              <a:gd name="T61" fmla="*/ 431 h 693"/>
              <a:gd name="T62" fmla="*/ 471 w 692"/>
              <a:gd name="T63" fmla="*/ 354 h 693"/>
              <a:gd name="T64" fmla="*/ 692 w 692"/>
              <a:gd name="T65" fmla="*/ 347 h 693"/>
              <a:gd name="T66" fmla="*/ 245 w 692"/>
              <a:gd name="T67" fmla="*/ 349 h 693"/>
              <a:gd name="T68" fmla="*/ 246 w 692"/>
              <a:gd name="T69" fmla="*/ 348 h 693"/>
              <a:gd name="T70" fmla="*/ 246 w 692"/>
              <a:gd name="T71" fmla="*/ 345 h 693"/>
              <a:gd name="T72" fmla="*/ 245 w 692"/>
              <a:gd name="T73" fmla="*/ 344 h 693"/>
              <a:gd name="T74" fmla="*/ 244 w 692"/>
              <a:gd name="T75" fmla="*/ 343 h 693"/>
              <a:gd name="T76" fmla="*/ 164 w 692"/>
              <a:gd name="T77" fmla="*/ 262 h 693"/>
              <a:gd name="T78" fmla="*/ 154 w 692"/>
              <a:gd name="T79" fmla="*/ 272 h 693"/>
              <a:gd name="T80" fmla="*/ 7 w 692"/>
              <a:gd name="T81" fmla="*/ 340 h 693"/>
              <a:gd name="T82" fmla="*/ 7 w 692"/>
              <a:gd name="T83" fmla="*/ 354 h 693"/>
              <a:gd name="T84" fmla="*/ 154 w 692"/>
              <a:gd name="T85" fmla="*/ 421 h 693"/>
              <a:gd name="T86" fmla="*/ 159 w 692"/>
              <a:gd name="T87" fmla="*/ 433 h 693"/>
              <a:gd name="T88" fmla="*/ 244 w 692"/>
              <a:gd name="T89" fmla="*/ 352 h 693"/>
              <a:gd name="T90" fmla="*/ 245 w 692"/>
              <a:gd name="T91" fmla="*/ 350 h 693"/>
              <a:gd name="T92" fmla="*/ 346 w 692"/>
              <a:gd name="T93" fmla="*/ 371 h 693"/>
              <a:gd name="T94" fmla="*/ 346 w 692"/>
              <a:gd name="T95" fmla="*/ 323 h 693"/>
              <a:gd name="T96" fmla="*/ 346 w 692"/>
              <a:gd name="T97" fmla="*/ 371 h 693"/>
              <a:gd name="T98" fmla="*/ 356 w 692"/>
              <a:gd name="T99" fmla="*/ 347 h 693"/>
              <a:gd name="T100" fmla="*/ 336 w 692"/>
              <a:gd name="T101" fmla="*/ 347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2" h="693">
                <a:moveTo>
                  <a:pt x="431" y="155"/>
                </a:moveTo>
                <a:cubicBezTo>
                  <a:pt x="433" y="158"/>
                  <a:pt x="433" y="162"/>
                  <a:pt x="431" y="165"/>
                </a:cubicBezTo>
                <a:cubicBezTo>
                  <a:pt x="351" y="244"/>
                  <a:pt x="351" y="244"/>
                  <a:pt x="351" y="244"/>
                </a:cubicBezTo>
                <a:cubicBezTo>
                  <a:pt x="351" y="245"/>
                  <a:pt x="350" y="245"/>
                  <a:pt x="350" y="245"/>
                </a:cubicBezTo>
                <a:cubicBezTo>
                  <a:pt x="350" y="245"/>
                  <a:pt x="350" y="245"/>
                  <a:pt x="350" y="245"/>
                </a:cubicBezTo>
                <a:cubicBezTo>
                  <a:pt x="349" y="246"/>
                  <a:pt x="349" y="246"/>
                  <a:pt x="349" y="246"/>
                </a:cubicBezTo>
                <a:cubicBezTo>
                  <a:pt x="349" y="246"/>
                  <a:pt x="348" y="246"/>
                  <a:pt x="348" y="246"/>
                </a:cubicBezTo>
                <a:cubicBezTo>
                  <a:pt x="348" y="246"/>
                  <a:pt x="348" y="246"/>
                  <a:pt x="348" y="246"/>
                </a:cubicBezTo>
                <a:cubicBezTo>
                  <a:pt x="347" y="246"/>
                  <a:pt x="347" y="246"/>
                  <a:pt x="346" y="246"/>
                </a:cubicBezTo>
                <a:cubicBezTo>
                  <a:pt x="346" y="246"/>
                  <a:pt x="345" y="246"/>
                  <a:pt x="345" y="246"/>
                </a:cubicBezTo>
                <a:cubicBezTo>
                  <a:pt x="345" y="246"/>
                  <a:pt x="344" y="246"/>
                  <a:pt x="344" y="246"/>
                </a:cubicBezTo>
                <a:cubicBezTo>
                  <a:pt x="344" y="246"/>
                  <a:pt x="344" y="246"/>
                  <a:pt x="343" y="246"/>
                </a:cubicBezTo>
                <a:cubicBezTo>
                  <a:pt x="343" y="246"/>
                  <a:pt x="343" y="246"/>
                  <a:pt x="343" y="245"/>
                </a:cubicBezTo>
                <a:cubicBezTo>
                  <a:pt x="343" y="245"/>
                  <a:pt x="342" y="245"/>
                  <a:pt x="342" y="245"/>
                </a:cubicBezTo>
                <a:cubicBezTo>
                  <a:pt x="342" y="245"/>
                  <a:pt x="342" y="245"/>
                  <a:pt x="341" y="244"/>
                </a:cubicBezTo>
                <a:cubicBezTo>
                  <a:pt x="262" y="165"/>
                  <a:pt x="262" y="165"/>
                  <a:pt x="262" y="165"/>
                </a:cubicBezTo>
                <a:cubicBezTo>
                  <a:pt x="259" y="162"/>
                  <a:pt x="259" y="158"/>
                  <a:pt x="262" y="155"/>
                </a:cubicBezTo>
                <a:cubicBezTo>
                  <a:pt x="264" y="152"/>
                  <a:pt x="269" y="152"/>
                  <a:pt x="272" y="155"/>
                </a:cubicBezTo>
                <a:cubicBezTo>
                  <a:pt x="339" y="222"/>
                  <a:pt x="339" y="222"/>
                  <a:pt x="339" y="222"/>
                </a:cubicBezTo>
                <a:cubicBezTo>
                  <a:pt x="339" y="7"/>
                  <a:pt x="339" y="7"/>
                  <a:pt x="339" y="7"/>
                </a:cubicBezTo>
                <a:cubicBezTo>
                  <a:pt x="339" y="4"/>
                  <a:pt x="342" y="0"/>
                  <a:pt x="346" y="0"/>
                </a:cubicBezTo>
                <a:cubicBezTo>
                  <a:pt x="350" y="0"/>
                  <a:pt x="353" y="4"/>
                  <a:pt x="353" y="7"/>
                </a:cubicBezTo>
                <a:cubicBezTo>
                  <a:pt x="353" y="222"/>
                  <a:pt x="353" y="222"/>
                  <a:pt x="353" y="222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3" y="152"/>
                  <a:pt x="428" y="152"/>
                  <a:pt x="431" y="155"/>
                </a:cubicBezTo>
                <a:close/>
                <a:moveTo>
                  <a:pt x="351" y="449"/>
                </a:moveTo>
                <a:cubicBezTo>
                  <a:pt x="350" y="448"/>
                  <a:pt x="348" y="447"/>
                  <a:pt x="346" y="447"/>
                </a:cubicBezTo>
                <a:cubicBezTo>
                  <a:pt x="344" y="447"/>
                  <a:pt x="342" y="448"/>
                  <a:pt x="341" y="449"/>
                </a:cubicBezTo>
                <a:cubicBezTo>
                  <a:pt x="262" y="529"/>
                  <a:pt x="262" y="529"/>
                  <a:pt x="262" y="529"/>
                </a:cubicBezTo>
                <a:cubicBezTo>
                  <a:pt x="259" y="532"/>
                  <a:pt x="259" y="536"/>
                  <a:pt x="262" y="539"/>
                </a:cubicBezTo>
                <a:cubicBezTo>
                  <a:pt x="264" y="542"/>
                  <a:pt x="269" y="542"/>
                  <a:pt x="272" y="539"/>
                </a:cubicBezTo>
                <a:cubicBezTo>
                  <a:pt x="339" y="471"/>
                  <a:pt x="339" y="471"/>
                  <a:pt x="339" y="471"/>
                </a:cubicBezTo>
                <a:cubicBezTo>
                  <a:pt x="339" y="686"/>
                  <a:pt x="339" y="686"/>
                  <a:pt x="339" y="686"/>
                </a:cubicBezTo>
                <a:cubicBezTo>
                  <a:pt x="339" y="690"/>
                  <a:pt x="342" y="693"/>
                  <a:pt x="346" y="693"/>
                </a:cubicBezTo>
                <a:cubicBezTo>
                  <a:pt x="350" y="693"/>
                  <a:pt x="353" y="690"/>
                  <a:pt x="353" y="686"/>
                </a:cubicBezTo>
                <a:cubicBezTo>
                  <a:pt x="353" y="471"/>
                  <a:pt x="353" y="471"/>
                  <a:pt x="353" y="471"/>
                </a:cubicBezTo>
                <a:cubicBezTo>
                  <a:pt x="421" y="539"/>
                  <a:pt x="421" y="539"/>
                  <a:pt x="421" y="539"/>
                </a:cubicBezTo>
                <a:cubicBezTo>
                  <a:pt x="422" y="540"/>
                  <a:pt x="424" y="541"/>
                  <a:pt x="426" y="541"/>
                </a:cubicBezTo>
                <a:cubicBezTo>
                  <a:pt x="427" y="541"/>
                  <a:pt x="429" y="540"/>
                  <a:pt x="431" y="539"/>
                </a:cubicBezTo>
                <a:cubicBezTo>
                  <a:pt x="433" y="536"/>
                  <a:pt x="433" y="532"/>
                  <a:pt x="431" y="529"/>
                </a:cubicBezTo>
                <a:lnTo>
                  <a:pt x="351" y="449"/>
                </a:lnTo>
                <a:close/>
                <a:moveTo>
                  <a:pt x="685" y="340"/>
                </a:moveTo>
                <a:cubicBezTo>
                  <a:pt x="471" y="340"/>
                  <a:pt x="471" y="340"/>
                  <a:pt x="471" y="340"/>
                </a:cubicBezTo>
                <a:cubicBezTo>
                  <a:pt x="538" y="272"/>
                  <a:pt x="538" y="272"/>
                  <a:pt x="538" y="272"/>
                </a:cubicBezTo>
                <a:cubicBezTo>
                  <a:pt x="541" y="269"/>
                  <a:pt x="541" y="265"/>
                  <a:pt x="538" y="262"/>
                </a:cubicBezTo>
                <a:cubicBezTo>
                  <a:pt x="535" y="260"/>
                  <a:pt x="531" y="260"/>
                  <a:pt x="528" y="262"/>
                </a:cubicBezTo>
                <a:cubicBezTo>
                  <a:pt x="449" y="342"/>
                  <a:pt x="449" y="342"/>
                  <a:pt x="449" y="342"/>
                </a:cubicBezTo>
                <a:cubicBezTo>
                  <a:pt x="448" y="342"/>
                  <a:pt x="448" y="343"/>
                  <a:pt x="448" y="343"/>
                </a:cubicBezTo>
                <a:cubicBezTo>
                  <a:pt x="448" y="343"/>
                  <a:pt x="448" y="343"/>
                  <a:pt x="448" y="343"/>
                </a:cubicBezTo>
                <a:cubicBezTo>
                  <a:pt x="448" y="343"/>
                  <a:pt x="447" y="344"/>
                  <a:pt x="447" y="344"/>
                </a:cubicBezTo>
                <a:cubicBezTo>
                  <a:pt x="447" y="344"/>
                  <a:pt x="447" y="344"/>
                  <a:pt x="447" y="344"/>
                </a:cubicBezTo>
                <a:cubicBezTo>
                  <a:pt x="447" y="345"/>
                  <a:pt x="447" y="345"/>
                  <a:pt x="447" y="345"/>
                </a:cubicBezTo>
                <a:cubicBezTo>
                  <a:pt x="447" y="346"/>
                  <a:pt x="447" y="346"/>
                  <a:pt x="447" y="347"/>
                </a:cubicBezTo>
                <a:cubicBezTo>
                  <a:pt x="447" y="347"/>
                  <a:pt x="447" y="348"/>
                  <a:pt x="447" y="348"/>
                </a:cubicBezTo>
                <a:cubicBezTo>
                  <a:pt x="447" y="349"/>
                  <a:pt x="447" y="349"/>
                  <a:pt x="447" y="349"/>
                </a:cubicBezTo>
                <a:cubicBezTo>
                  <a:pt x="447" y="349"/>
                  <a:pt x="447" y="349"/>
                  <a:pt x="447" y="349"/>
                </a:cubicBezTo>
                <a:cubicBezTo>
                  <a:pt x="447" y="350"/>
                  <a:pt x="448" y="350"/>
                  <a:pt x="448" y="351"/>
                </a:cubicBezTo>
                <a:cubicBezTo>
                  <a:pt x="448" y="351"/>
                  <a:pt x="448" y="351"/>
                  <a:pt x="448" y="351"/>
                </a:cubicBezTo>
                <a:cubicBezTo>
                  <a:pt x="448" y="351"/>
                  <a:pt x="448" y="351"/>
                  <a:pt x="449" y="352"/>
                </a:cubicBezTo>
                <a:cubicBezTo>
                  <a:pt x="528" y="431"/>
                  <a:pt x="528" y="431"/>
                  <a:pt x="528" y="431"/>
                </a:cubicBezTo>
                <a:cubicBezTo>
                  <a:pt x="530" y="433"/>
                  <a:pt x="531" y="433"/>
                  <a:pt x="533" y="433"/>
                </a:cubicBezTo>
                <a:cubicBezTo>
                  <a:pt x="535" y="433"/>
                  <a:pt x="537" y="433"/>
                  <a:pt x="538" y="431"/>
                </a:cubicBezTo>
                <a:cubicBezTo>
                  <a:pt x="541" y="429"/>
                  <a:pt x="541" y="424"/>
                  <a:pt x="538" y="421"/>
                </a:cubicBezTo>
                <a:cubicBezTo>
                  <a:pt x="471" y="354"/>
                  <a:pt x="471" y="354"/>
                  <a:pt x="471" y="354"/>
                </a:cubicBezTo>
                <a:cubicBezTo>
                  <a:pt x="685" y="354"/>
                  <a:pt x="685" y="354"/>
                  <a:pt x="685" y="354"/>
                </a:cubicBezTo>
                <a:cubicBezTo>
                  <a:pt x="689" y="354"/>
                  <a:pt x="692" y="351"/>
                  <a:pt x="692" y="347"/>
                </a:cubicBezTo>
                <a:cubicBezTo>
                  <a:pt x="692" y="343"/>
                  <a:pt x="689" y="340"/>
                  <a:pt x="685" y="340"/>
                </a:cubicBezTo>
                <a:close/>
                <a:moveTo>
                  <a:pt x="245" y="349"/>
                </a:moveTo>
                <a:cubicBezTo>
                  <a:pt x="245" y="349"/>
                  <a:pt x="245" y="349"/>
                  <a:pt x="245" y="349"/>
                </a:cubicBezTo>
                <a:cubicBezTo>
                  <a:pt x="245" y="349"/>
                  <a:pt x="245" y="349"/>
                  <a:pt x="246" y="348"/>
                </a:cubicBezTo>
                <a:cubicBezTo>
                  <a:pt x="246" y="348"/>
                  <a:pt x="246" y="347"/>
                  <a:pt x="246" y="347"/>
                </a:cubicBezTo>
                <a:cubicBezTo>
                  <a:pt x="246" y="346"/>
                  <a:pt x="246" y="346"/>
                  <a:pt x="246" y="345"/>
                </a:cubicBezTo>
                <a:cubicBezTo>
                  <a:pt x="245" y="345"/>
                  <a:pt x="245" y="345"/>
                  <a:pt x="245" y="344"/>
                </a:cubicBezTo>
                <a:cubicBezTo>
                  <a:pt x="245" y="344"/>
                  <a:pt x="245" y="344"/>
                  <a:pt x="245" y="344"/>
                </a:cubicBezTo>
                <a:cubicBezTo>
                  <a:pt x="245" y="344"/>
                  <a:pt x="245" y="343"/>
                  <a:pt x="245" y="343"/>
                </a:cubicBezTo>
                <a:cubicBezTo>
                  <a:pt x="245" y="343"/>
                  <a:pt x="245" y="343"/>
                  <a:pt x="244" y="343"/>
                </a:cubicBezTo>
                <a:cubicBezTo>
                  <a:pt x="244" y="343"/>
                  <a:pt x="244" y="342"/>
                  <a:pt x="244" y="342"/>
                </a:cubicBezTo>
                <a:cubicBezTo>
                  <a:pt x="164" y="262"/>
                  <a:pt x="164" y="262"/>
                  <a:pt x="164" y="262"/>
                </a:cubicBezTo>
                <a:cubicBezTo>
                  <a:pt x="161" y="260"/>
                  <a:pt x="157" y="260"/>
                  <a:pt x="154" y="262"/>
                </a:cubicBezTo>
                <a:cubicBezTo>
                  <a:pt x="151" y="265"/>
                  <a:pt x="151" y="269"/>
                  <a:pt x="154" y="272"/>
                </a:cubicBezTo>
                <a:cubicBezTo>
                  <a:pt x="222" y="340"/>
                  <a:pt x="222" y="340"/>
                  <a:pt x="222" y="340"/>
                </a:cubicBezTo>
                <a:cubicBezTo>
                  <a:pt x="7" y="340"/>
                  <a:pt x="7" y="340"/>
                  <a:pt x="7" y="340"/>
                </a:cubicBezTo>
                <a:cubicBezTo>
                  <a:pt x="3" y="340"/>
                  <a:pt x="0" y="343"/>
                  <a:pt x="0" y="347"/>
                </a:cubicBezTo>
                <a:cubicBezTo>
                  <a:pt x="0" y="351"/>
                  <a:pt x="3" y="354"/>
                  <a:pt x="7" y="354"/>
                </a:cubicBezTo>
                <a:cubicBezTo>
                  <a:pt x="222" y="354"/>
                  <a:pt x="222" y="354"/>
                  <a:pt x="222" y="354"/>
                </a:cubicBezTo>
                <a:cubicBezTo>
                  <a:pt x="154" y="421"/>
                  <a:pt x="154" y="421"/>
                  <a:pt x="154" y="421"/>
                </a:cubicBezTo>
                <a:cubicBezTo>
                  <a:pt x="151" y="424"/>
                  <a:pt x="151" y="429"/>
                  <a:pt x="154" y="431"/>
                </a:cubicBezTo>
                <a:cubicBezTo>
                  <a:pt x="156" y="433"/>
                  <a:pt x="157" y="433"/>
                  <a:pt x="159" y="433"/>
                </a:cubicBezTo>
                <a:cubicBezTo>
                  <a:pt x="161" y="433"/>
                  <a:pt x="163" y="433"/>
                  <a:pt x="164" y="431"/>
                </a:cubicBezTo>
                <a:cubicBezTo>
                  <a:pt x="244" y="352"/>
                  <a:pt x="244" y="352"/>
                  <a:pt x="244" y="352"/>
                </a:cubicBezTo>
                <a:cubicBezTo>
                  <a:pt x="244" y="351"/>
                  <a:pt x="244" y="351"/>
                  <a:pt x="244" y="351"/>
                </a:cubicBezTo>
                <a:cubicBezTo>
                  <a:pt x="245" y="351"/>
                  <a:pt x="245" y="351"/>
                  <a:pt x="245" y="350"/>
                </a:cubicBezTo>
                <a:cubicBezTo>
                  <a:pt x="245" y="350"/>
                  <a:pt x="245" y="350"/>
                  <a:pt x="245" y="349"/>
                </a:cubicBezTo>
                <a:close/>
                <a:moveTo>
                  <a:pt x="346" y="371"/>
                </a:moveTo>
                <a:cubicBezTo>
                  <a:pt x="333" y="371"/>
                  <a:pt x="322" y="360"/>
                  <a:pt x="322" y="347"/>
                </a:cubicBezTo>
                <a:cubicBezTo>
                  <a:pt x="322" y="333"/>
                  <a:pt x="333" y="323"/>
                  <a:pt x="346" y="323"/>
                </a:cubicBezTo>
                <a:cubicBezTo>
                  <a:pt x="359" y="323"/>
                  <a:pt x="370" y="333"/>
                  <a:pt x="370" y="347"/>
                </a:cubicBezTo>
                <a:cubicBezTo>
                  <a:pt x="370" y="360"/>
                  <a:pt x="359" y="371"/>
                  <a:pt x="346" y="371"/>
                </a:cubicBezTo>
                <a:close/>
                <a:moveTo>
                  <a:pt x="346" y="357"/>
                </a:moveTo>
                <a:cubicBezTo>
                  <a:pt x="352" y="357"/>
                  <a:pt x="356" y="352"/>
                  <a:pt x="356" y="347"/>
                </a:cubicBezTo>
                <a:cubicBezTo>
                  <a:pt x="356" y="341"/>
                  <a:pt x="352" y="337"/>
                  <a:pt x="346" y="337"/>
                </a:cubicBezTo>
                <a:cubicBezTo>
                  <a:pt x="341" y="337"/>
                  <a:pt x="336" y="341"/>
                  <a:pt x="336" y="347"/>
                </a:cubicBezTo>
                <a:cubicBezTo>
                  <a:pt x="336" y="352"/>
                  <a:pt x="341" y="357"/>
                  <a:pt x="346" y="357"/>
                </a:cubicBezTo>
                <a:close/>
              </a:path>
            </a:pathLst>
          </a:custGeom>
          <a:solidFill>
            <a:srgbClr val="70AD47"/>
          </a:solidFill>
          <a:ln w="19050">
            <a:solidFill>
              <a:srgbClr val="70AD4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34A0C38-07D5-4FF6-98A3-163041831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548" y="3450680"/>
            <a:ext cx="589043" cy="60540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1694EC-1D1C-4B3A-983E-D46FDD2C432A}"/>
              </a:ext>
            </a:extLst>
          </p:cNvPr>
          <p:cNvCxnSpPr>
            <a:cxnSpLocks/>
          </p:cNvCxnSpPr>
          <p:nvPr/>
        </p:nvCxnSpPr>
        <p:spPr>
          <a:xfrm flipH="1">
            <a:off x="5797259" y="3765519"/>
            <a:ext cx="581514" cy="803022"/>
          </a:xfrm>
          <a:prstGeom prst="line">
            <a:avLst/>
          </a:prstGeom>
          <a:ln w="28575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EFDBD92-4B26-4DD0-BF87-4E0C9E1AECF0}"/>
              </a:ext>
            </a:extLst>
          </p:cNvPr>
          <p:cNvSpPr/>
          <p:nvPr/>
        </p:nvSpPr>
        <p:spPr>
          <a:xfrm>
            <a:off x="245585" y="1458676"/>
            <a:ext cx="3931087" cy="579120"/>
          </a:xfrm>
          <a:prstGeom prst="roundRect">
            <a:avLst/>
          </a:prstGeom>
          <a:solidFill>
            <a:srgbClr val="DD706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/>
              <a:t>Increasing Film Supply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C7626B-B013-4855-A5CE-BADA095D5821}"/>
              </a:ext>
            </a:extLst>
          </p:cNvPr>
          <p:cNvSpPr/>
          <p:nvPr/>
        </p:nvSpPr>
        <p:spPr>
          <a:xfrm>
            <a:off x="7794178" y="1458676"/>
            <a:ext cx="4114800" cy="579120"/>
          </a:xfrm>
          <a:prstGeom prst="roundRect">
            <a:avLst/>
          </a:prstGeom>
          <a:solidFill>
            <a:srgbClr val="70AD4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/>
              <a:t>Growing Eco-Demands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B7FD626-D802-4A3D-A5AA-E899A90E1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3026" y="1534607"/>
            <a:ext cx="391461" cy="402336"/>
          </a:xfrm>
          <a:prstGeom prst="rect">
            <a:avLst/>
          </a:prstGeom>
        </p:spPr>
      </p:pic>
      <p:sp>
        <p:nvSpPr>
          <p:cNvPr id="26" name="Freeform 109">
            <a:extLst>
              <a:ext uri="{FF2B5EF4-FFF2-40B4-BE49-F238E27FC236}">
                <a16:creationId xmlns:a16="http://schemas.microsoft.com/office/drawing/2014/main" id="{D44C583E-B56E-4A11-A8B6-4E1E5F7B8A81}"/>
              </a:ext>
            </a:extLst>
          </p:cNvPr>
          <p:cNvSpPr>
            <a:spLocks noEditPoints="1"/>
          </p:cNvSpPr>
          <p:nvPr/>
        </p:nvSpPr>
        <p:spPr bwMode="auto">
          <a:xfrm>
            <a:off x="11367047" y="1507175"/>
            <a:ext cx="457200" cy="457200"/>
          </a:xfrm>
          <a:custGeom>
            <a:avLst/>
            <a:gdLst>
              <a:gd name="T0" fmla="*/ 431 w 692"/>
              <a:gd name="T1" fmla="*/ 165 h 693"/>
              <a:gd name="T2" fmla="*/ 350 w 692"/>
              <a:gd name="T3" fmla="*/ 245 h 693"/>
              <a:gd name="T4" fmla="*/ 349 w 692"/>
              <a:gd name="T5" fmla="*/ 246 h 693"/>
              <a:gd name="T6" fmla="*/ 348 w 692"/>
              <a:gd name="T7" fmla="*/ 246 h 693"/>
              <a:gd name="T8" fmla="*/ 345 w 692"/>
              <a:gd name="T9" fmla="*/ 246 h 693"/>
              <a:gd name="T10" fmla="*/ 343 w 692"/>
              <a:gd name="T11" fmla="*/ 246 h 693"/>
              <a:gd name="T12" fmla="*/ 342 w 692"/>
              <a:gd name="T13" fmla="*/ 245 h 693"/>
              <a:gd name="T14" fmla="*/ 262 w 692"/>
              <a:gd name="T15" fmla="*/ 165 h 693"/>
              <a:gd name="T16" fmla="*/ 272 w 692"/>
              <a:gd name="T17" fmla="*/ 155 h 693"/>
              <a:gd name="T18" fmla="*/ 339 w 692"/>
              <a:gd name="T19" fmla="*/ 7 h 693"/>
              <a:gd name="T20" fmla="*/ 353 w 692"/>
              <a:gd name="T21" fmla="*/ 7 h 693"/>
              <a:gd name="T22" fmla="*/ 421 w 692"/>
              <a:gd name="T23" fmla="*/ 155 h 693"/>
              <a:gd name="T24" fmla="*/ 351 w 692"/>
              <a:gd name="T25" fmla="*/ 449 h 693"/>
              <a:gd name="T26" fmla="*/ 341 w 692"/>
              <a:gd name="T27" fmla="*/ 449 h 693"/>
              <a:gd name="T28" fmla="*/ 262 w 692"/>
              <a:gd name="T29" fmla="*/ 539 h 693"/>
              <a:gd name="T30" fmla="*/ 339 w 692"/>
              <a:gd name="T31" fmla="*/ 471 h 693"/>
              <a:gd name="T32" fmla="*/ 346 w 692"/>
              <a:gd name="T33" fmla="*/ 693 h 693"/>
              <a:gd name="T34" fmla="*/ 353 w 692"/>
              <a:gd name="T35" fmla="*/ 471 h 693"/>
              <a:gd name="T36" fmla="*/ 426 w 692"/>
              <a:gd name="T37" fmla="*/ 541 h 693"/>
              <a:gd name="T38" fmla="*/ 431 w 692"/>
              <a:gd name="T39" fmla="*/ 529 h 693"/>
              <a:gd name="T40" fmla="*/ 685 w 692"/>
              <a:gd name="T41" fmla="*/ 340 h 693"/>
              <a:gd name="T42" fmla="*/ 538 w 692"/>
              <a:gd name="T43" fmla="*/ 272 h 693"/>
              <a:gd name="T44" fmla="*/ 528 w 692"/>
              <a:gd name="T45" fmla="*/ 262 h 693"/>
              <a:gd name="T46" fmla="*/ 448 w 692"/>
              <a:gd name="T47" fmla="*/ 343 h 693"/>
              <a:gd name="T48" fmla="*/ 447 w 692"/>
              <a:gd name="T49" fmla="*/ 344 h 693"/>
              <a:gd name="T50" fmla="*/ 447 w 692"/>
              <a:gd name="T51" fmla="*/ 345 h 693"/>
              <a:gd name="T52" fmla="*/ 447 w 692"/>
              <a:gd name="T53" fmla="*/ 348 h 693"/>
              <a:gd name="T54" fmla="*/ 447 w 692"/>
              <a:gd name="T55" fmla="*/ 349 h 693"/>
              <a:gd name="T56" fmla="*/ 448 w 692"/>
              <a:gd name="T57" fmla="*/ 351 h 693"/>
              <a:gd name="T58" fmla="*/ 528 w 692"/>
              <a:gd name="T59" fmla="*/ 431 h 693"/>
              <a:gd name="T60" fmla="*/ 538 w 692"/>
              <a:gd name="T61" fmla="*/ 431 h 693"/>
              <a:gd name="T62" fmla="*/ 471 w 692"/>
              <a:gd name="T63" fmla="*/ 354 h 693"/>
              <a:gd name="T64" fmla="*/ 692 w 692"/>
              <a:gd name="T65" fmla="*/ 347 h 693"/>
              <a:gd name="T66" fmla="*/ 245 w 692"/>
              <a:gd name="T67" fmla="*/ 349 h 693"/>
              <a:gd name="T68" fmla="*/ 246 w 692"/>
              <a:gd name="T69" fmla="*/ 348 h 693"/>
              <a:gd name="T70" fmla="*/ 246 w 692"/>
              <a:gd name="T71" fmla="*/ 345 h 693"/>
              <a:gd name="T72" fmla="*/ 245 w 692"/>
              <a:gd name="T73" fmla="*/ 344 h 693"/>
              <a:gd name="T74" fmla="*/ 244 w 692"/>
              <a:gd name="T75" fmla="*/ 343 h 693"/>
              <a:gd name="T76" fmla="*/ 164 w 692"/>
              <a:gd name="T77" fmla="*/ 262 h 693"/>
              <a:gd name="T78" fmla="*/ 154 w 692"/>
              <a:gd name="T79" fmla="*/ 272 h 693"/>
              <a:gd name="T80" fmla="*/ 7 w 692"/>
              <a:gd name="T81" fmla="*/ 340 h 693"/>
              <a:gd name="T82" fmla="*/ 7 w 692"/>
              <a:gd name="T83" fmla="*/ 354 h 693"/>
              <a:gd name="T84" fmla="*/ 154 w 692"/>
              <a:gd name="T85" fmla="*/ 421 h 693"/>
              <a:gd name="T86" fmla="*/ 159 w 692"/>
              <a:gd name="T87" fmla="*/ 433 h 693"/>
              <a:gd name="T88" fmla="*/ 244 w 692"/>
              <a:gd name="T89" fmla="*/ 352 h 693"/>
              <a:gd name="T90" fmla="*/ 245 w 692"/>
              <a:gd name="T91" fmla="*/ 350 h 693"/>
              <a:gd name="T92" fmla="*/ 346 w 692"/>
              <a:gd name="T93" fmla="*/ 371 h 693"/>
              <a:gd name="T94" fmla="*/ 346 w 692"/>
              <a:gd name="T95" fmla="*/ 323 h 693"/>
              <a:gd name="T96" fmla="*/ 346 w 692"/>
              <a:gd name="T97" fmla="*/ 371 h 693"/>
              <a:gd name="T98" fmla="*/ 356 w 692"/>
              <a:gd name="T99" fmla="*/ 347 h 693"/>
              <a:gd name="T100" fmla="*/ 336 w 692"/>
              <a:gd name="T101" fmla="*/ 347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2" h="693">
                <a:moveTo>
                  <a:pt x="431" y="155"/>
                </a:moveTo>
                <a:cubicBezTo>
                  <a:pt x="433" y="158"/>
                  <a:pt x="433" y="162"/>
                  <a:pt x="431" y="165"/>
                </a:cubicBezTo>
                <a:cubicBezTo>
                  <a:pt x="351" y="244"/>
                  <a:pt x="351" y="244"/>
                  <a:pt x="351" y="244"/>
                </a:cubicBezTo>
                <a:cubicBezTo>
                  <a:pt x="351" y="245"/>
                  <a:pt x="350" y="245"/>
                  <a:pt x="350" y="245"/>
                </a:cubicBezTo>
                <a:cubicBezTo>
                  <a:pt x="350" y="245"/>
                  <a:pt x="350" y="245"/>
                  <a:pt x="350" y="245"/>
                </a:cubicBezTo>
                <a:cubicBezTo>
                  <a:pt x="349" y="246"/>
                  <a:pt x="349" y="246"/>
                  <a:pt x="349" y="246"/>
                </a:cubicBezTo>
                <a:cubicBezTo>
                  <a:pt x="349" y="246"/>
                  <a:pt x="348" y="246"/>
                  <a:pt x="348" y="246"/>
                </a:cubicBezTo>
                <a:cubicBezTo>
                  <a:pt x="348" y="246"/>
                  <a:pt x="348" y="246"/>
                  <a:pt x="348" y="246"/>
                </a:cubicBezTo>
                <a:cubicBezTo>
                  <a:pt x="347" y="246"/>
                  <a:pt x="347" y="246"/>
                  <a:pt x="346" y="246"/>
                </a:cubicBezTo>
                <a:cubicBezTo>
                  <a:pt x="346" y="246"/>
                  <a:pt x="345" y="246"/>
                  <a:pt x="345" y="246"/>
                </a:cubicBezTo>
                <a:cubicBezTo>
                  <a:pt x="345" y="246"/>
                  <a:pt x="344" y="246"/>
                  <a:pt x="344" y="246"/>
                </a:cubicBezTo>
                <a:cubicBezTo>
                  <a:pt x="344" y="246"/>
                  <a:pt x="344" y="246"/>
                  <a:pt x="343" y="246"/>
                </a:cubicBezTo>
                <a:cubicBezTo>
                  <a:pt x="343" y="246"/>
                  <a:pt x="343" y="246"/>
                  <a:pt x="343" y="245"/>
                </a:cubicBezTo>
                <a:cubicBezTo>
                  <a:pt x="343" y="245"/>
                  <a:pt x="342" y="245"/>
                  <a:pt x="342" y="245"/>
                </a:cubicBezTo>
                <a:cubicBezTo>
                  <a:pt x="342" y="245"/>
                  <a:pt x="342" y="245"/>
                  <a:pt x="341" y="244"/>
                </a:cubicBezTo>
                <a:cubicBezTo>
                  <a:pt x="262" y="165"/>
                  <a:pt x="262" y="165"/>
                  <a:pt x="262" y="165"/>
                </a:cubicBezTo>
                <a:cubicBezTo>
                  <a:pt x="259" y="162"/>
                  <a:pt x="259" y="158"/>
                  <a:pt x="262" y="155"/>
                </a:cubicBezTo>
                <a:cubicBezTo>
                  <a:pt x="264" y="152"/>
                  <a:pt x="269" y="152"/>
                  <a:pt x="272" y="155"/>
                </a:cubicBezTo>
                <a:cubicBezTo>
                  <a:pt x="339" y="222"/>
                  <a:pt x="339" y="222"/>
                  <a:pt x="339" y="222"/>
                </a:cubicBezTo>
                <a:cubicBezTo>
                  <a:pt x="339" y="7"/>
                  <a:pt x="339" y="7"/>
                  <a:pt x="339" y="7"/>
                </a:cubicBezTo>
                <a:cubicBezTo>
                  <a:pt x="339" y="4"/>
                  <a:pt x="342" y="0"/>
                  <a:pt x="346" y="0"/>
                </a:cubicBezTo>
                <a:cubicBezTo>
                  <a:pt x="350" y="0"/>
                  <a:pt x="353" y="4"/>
                  <a:pt x="353" y="7"/>
                </a:cubicBezTo>
                <a:cubicBezTo>
                  <a:pt x="353" y="222"/>
                  <a:pt x="353" y="222"/>
                  <a:pt x="353" y="222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3" y="152"/>
                  <a:pt x="428" y="152"/>
                  <a:pt x="431" y="155"/>
                </a:cubicBezTo>
                <a:close/>
                <a:moveTo>
                  <a:pt x="351" y="449"/>
                </a:moveTo>
                <a:cubicBezTo>
                  <a:pt x="350" y="448"/>
                  <a:pt x="348" y="447"/>
                  <a:pt x="346" y="447"/>
                </a:cubicBezTo>
                <a:cubicBezTo>
                  <a:pt x="344" y="447"/>
                  <a:pt x="342" y="448"/>
                  <a:pt x="341" y="449"/>
                </a:cubicBezTo>
                <a:cubicBezTo>
                  <a:pt x="262" y="529"/>
                  <a:pt x="262" y="529"/>
                  <a:pt x="262" y="529"/>
                </a:cubicBezTo>
                <a:cubicBezTo>
                  <a:pt x="259" y="532"/>
                  <a:pt x="259" y="536"/>
                  <a:pt x="262" y="539"/>
                </a:cubicBezTo>
                <a:cubicBezTo>
                  <a:pt x="264" y="542"/>
                  <a:pt x="269" y="542"/>
                  <a:pt x="272" y="539"/>
                </a:cubicBezTo>
                <a:cubicBezTo>
                  <a:pt x="339" y="471"/>
                  <a:pt x="339" y="471"/>
                  <a:pt x="339" y="471"/>
                </a:cubicBezTo>
                <a:cubicBezTo>
                  <a:pt x="339" y="686"/>
                  <a:pt x="339" y="686"/>
                  <a:pt x="339" y="686"/>
                </a:cubicBezTo>
                <a:cubicBezTo>
                  <a:pt x="339" y="690"/>
                  <a:pt x="342" y="693"/>
                  <a:pt x="346" y="693"/>
                </a:cubicBezTo>
                <a:cubicBezTo>
                  <a:pt x="350" y="693"/>
                  <a:pt x="353" y="690"/>
                  <a:pt x="353" y="686"/>
                </a:cubicBezTo>
                <a:cubicBezTo>
                  <a:pt x="353" y="471"/>
                  <a:pt x="353" y="471"/>
                  <a:pt x="353" y="471"/>
                </a:cubicBezTo>
                <a:cubicBezTo>
                  <a:pt x="421" y="539"/>
                  <a:pt x="421" y="539"/>
                  <a:pt x="421" y="539"/>
                </a:cubicBezTo>
                <a:cubicBezTo>
                  <a:pt x="422" y="540"/>
                  <a:pt x="424" y="541"/>
                  <a:pt x="426" y="541"/>
                </a:cubicBezTo>
                <a:cubicBezTo>
                  <a:pt x="427" y="541"/>
                  <a:pt x="429" y="540"/>
                  <a:pt x="431" y="539"/>
                </a:cubicBezTo>
                <a:cubicBezTo>
                  <a:pt x="433" y="536"/>
                  <a:pt x="433" y="532"/>
                  <a:pt x="431" y="529"/>
                </a:cubicBezTo>
                <a:lnTo>
                  <a:pt x="351" y="449"/>
                </a:lnTo>
                <a:close/>
                <a:moveTo>
                  <a:pt x="685" y="340"/>
                </a:moveTo>
                <a:cubicBezTo>
                  <a:pt x="471" y="340"/>
                  <a:pt x="471" y="340"/>
                  <a:pt x="471" y="340"/>
                </a:cubicBezTo>
                <a:cubicBezTo>
                  <a:pt x="538" y="272"/>
                  <a:pt x="538" y="272"/>
                  <a:pt x="538" y="272"/>
                </a:cubicBezTo>
                <a:cubicBezTo>
                  <a:pt x="541" y="269"/>
                  <a:pt x="541" y="265"/>
                  <a:pt x="538" y="262"/>
                </a:cubicBezTo>
                <a:cubicBezTo>
                  <a:pt x="535" y="260"/>
                  <a:pt x="531" y="260"/>
                  <a:pt x="528" y="262"/>
                </a:cubicBezTo>
                <a:cubicBezTo>
                  <a:pt x="449" y="342"/>
                  <a:pt x="449" y="342"/>
                  <a:pt x="449" y="342"/>
                </a:cubicBezTo>
                <a:cubicBezTo>
                  <a:pt x="448" y="342"/>
                  <a:pt x="448" y="343"/>
                  <a:pt x="448" y="343"/>
                </a:cubicBezTo>
                <a:cubicBezTo>
                  <a:pt x="448" y="343"/>
                  <a:pt x="448" y="343"/>
                  <a:pt x="448" y="343"/>
                </a:cubicBezTo>
                <a:cubicBezTo>
                  <a:pt x="448" y="343"/>
                  <a:pt x="447" y="344"/>
                  <a:pt x="447" y="344"/>
                </a:cubicBezTo>
                <a:cubicBezTo>
                  <a:pt x="447" y="344"/>
                  <a:pt x="447" y="344"/>
                  <a:pt x="447" y="344"/>
                </a:cubicBezTo>
                <a:cubicBezTo>
                  <a:pt x="447" y="345"/>
                  <a:pt x="447" y="345"/>
                  <a:pt x="447" y="345"/>
                </a:cubicBezTo>
                <a:cubicBezTo>
                  <a:pt x="447" y="346"/>
                  <a:pt x="447" y="346"/>
                  <a:pt x="447" y="347"/>
                </a:cubicBezTo>
                <a:cubicBezTo>
                  <a:pt x="447" y="347"/>
                  <a:pt x="447" y="348"/>
                  <a:pt x="447" y="348"/>
                </a:cubicBezTo>
                <a:cubicBezTo>
                  <a:pt x="447" y="349"/>
                  <a:pt x="447" y="349"/>
                  <a:pt x="447" y="349"/>
                </a:cubicBezTo>
                <a:cubicBezTo>
                  <a:pt x="447" y="349"/>
                  <a:pt x="447" y="349"/>
                  <a:pt x="447" y="349"/>
                </a:cubicBezTo>
                <a:cubicBezTo>
                  <a:pt x="447" y="350"/>
                  <a:pt x="448" y="350"/>
                  <a:pt x="448" y="351"/>
                </a:cubicBezTo>
                <a:cubicBezTo>
                  <a:pt x="448" y="351"/>
                  <a:pt x="448" y="351"/>
                  <a:pt x="448" y="351"/>
                </a:cubicBezTo>
                <a:cubicBezTo>
                  <a:pt x="448" y="351"/>
                  <a:pt x="448" y="351"/>
                  <a:pt x="449" y="352"/>
                </a:cubicBezTo>
                <a:cubicBezTo>
                  <a:pt x="528" y="431"/>
                  <a:pt x="528" y="431"/>
                  <a:pt x="528" y="431"/>
                </a:cubicBezTo>
                <a:cubicBezTo>
                  <a:pt x="530" y="433"/>
                  <a:pt x="531" y="433"/>
                  <a:pt x="533" y="433"/>
                </a:cubicBezTo>
                <a:cubicBezTo>
                  <a:pt x="535" y="433"/>
                  <a:pt x="537" y="433"/>
                  <a:pt x="538" y="431"/>
                </a:cubicBezTo>
                <a:cubicBezTo>
                  <a:pt x="541" y="429"/>
                  <a:pt x="541" y="424"/>
                  <a:pt x="538" y="421"/>
                </a:cubicBezTo>
                <a:cubicBezTo>
                  <a:pt x="471" y="354"/>
                  <a:pt x="471" y="354"/>
                  <a:pt x="471" y="354"/>
                </a:cubicBezTo>
                <a:cubicBezTo>
                  <a:pt x="685" y="354"/>
                  <a:pt x="685" y="354"/>
                  <a:pt x="685" y="354"/>
                </a:cubicBezTo>
                <a:cubicBezTo>
                  <a:pt x="689" y="354"/>
                  <a:pt x="692" y="351"/>
                  <a:pt x="692" y="347"/>
                </a:cubicBezTo>
                <a:cubicBezTo>
                  <a:pt x="692" y="343"/>
                  <a:pt x="689" y="340"/>
                  <a:pt x="685" y="340"/>
                </a:cubicBezTo>
                <a:close/>
                <a:moveTo>
                  <a:pt x="245" y="349"/>
                </a:moveTo>
                <a:cubicBezTo>
                  <a:pt x="245" y="349"/>
                  <a:pt x="245" y="349"/>
                  <a:pt x="245" y="349"/>
                </a:cubicBezTo>
                <a:cubicBezTo>
                  <a:pt x="245" y="349"/>
                  <a:pt x="245" y="349"/>
                  <a:pt x="246" y="348"/>
                </a:cubicBezTo>
                <a:cubicBezTo>
                  <a:pt x="246" y="348"/>
                  <a:pt x="246" y="347"/>
                  <a:pt x="246" y="347"/>
                </a:cubicBezTo>
                <a:cubicBezTo>
                  <a:pt x="246" y="346"/>
                  <a:pt x="246" y="346"/>
                  <a:pt x="246" y="345"/>
                </a:cubicBezTo>
                <a:cubicBezTo>
                  <a:pt x="245" y="345"/>
                  <a:pt x="245" y="345"/>
                  <a:pt x="245" y="344"/>
                </a:cubicBezTo>
                <a:cubicBezTo>
                  <a:pt x="245" y="344"/>
                  <a:pt x="245" y="344"/>
                  <a:pt x="245" y="344"/>
                </a:cubicBezTo>
                <a:cubicBezTo>
                  <a:pt x="245" y="344"/>
                  <a:pt x="245" y="343"/>
                  <a:pt x="245" y="343"/>
                </a:cubicBezTo>
                <a:cubicBezTo>
                  <a:pt x="245" y="343"/>
                  <a:pt x="245" y="343"/>
                  <a:pt x="244" y="343"/>
                </a:cubicBezTo>
                <a:cubicBezTo>
                  <a:pt x="244" y="343"/>
                  <a:pt x="244" y="342"/>
                  <a:pt x="244" y="342"/>
                </a:cubicBezTo>
                <a:cubicBezTo>
                  <a:pt x="164" y="262"/>
                  <a:pt x="164" y="262"/>
                  <a:pt x="164" y="262"/>
                </a:cubicBezTo>
                <a:cubicBezTo>
                  <a:pt x="161" y="260"/>
                  <a:pt x="157" y="260"/>
                  <a:pt x="154" y="262"/>
                </a:cubicBezTo>
                <a:cubicBezTo>
                  <a:pt x="151" y="265"/>
                  <a:pt x="151" y="269"/>
                  <a:pt x="154" y="272"/>
                </a:cubicBezTo>
                <a:cubicBezTo>
                  <a:pt x="222" y="340"/>
                  <a:pt x="222" y="340"/>
                  <a:pt x="222" y="340"/>
                </a:cubicBezTo>
                <a:cubicBezTo>
                  <a:pt x="7" y="340"/>
                  <a:pt x="7" y="340"/>
                  <a:pt x="7" y="340"/>
                </a:cubicBezTo>
                <a:cubicBezTo>
                  <a:pt x="3" y="340"/>
                  <a:pt x="0" y="343"/>
                  <a:pt x="0" y="347"/>
                </a:cubicBezTo>
                <a:cubicBezTo>
                  <a:pt x="0" y="351"/>
                  <a:pt x="3" y="354"/>
                  <a:pt x="7" y="354"/>
                </a:cubicBezTo>
                <a:cubicBezTo>
                  <a:pt x="222" y="354"/>
                  <a:pt x="222" y="354"/>
                  <a:pt x="222" y="354"/>
                </a:cubicBezTo>
                <a:cubicBezTo>
                  <a:pt x="154" y="421"/>
                  <a:pt x="154" y="421"/>
                  <a:pt x="154" y="421"/>
                </a:cubicBezTo>
                <a:cubicBezTo>
                  <a:pt x="151" y="424"/>
                  <a:pt x="151" y="429"/>
                  <a:pt x="154" y="431"/>
                </a:cubicBezTo>
                <a:cubicBezTo>
                  <a:pt x="156" y="433"/>
                  <a:pt x="157" y="433"/>
                  <a:pt x="159" y="433"/>
                </a:cubicBezTo>
                <a:cubicBezTo>
                  <a:pt x="161" y="433"/>
                  <a:pt x="163" y="433"/>
                  <a:pt x="164" y="431"/>
                </a:cubicBezTo>
                <a:cubicBezTo>
                  <a:pt x="244" y="352"/>
                  <a:pt x="244" y="352"/>
                  <a:pt x="244" y="352"/>
                </a:cubicBezTo>
                <a:cubicBezTo>
                  <a:pt x="244" y="351"/>
                  <a:pt x="244" y="351"/>
                  <a:pt x="244" y="351"/>
                </a:cubicBezTo>
                <a:cubicBezTo>
                  <a:pt x="245" y="351"/>
                  <a:pt x="245" y="351"/>
                  <a:pt x="245" y="350"/>
                </a:cubicBezTo>
                <a:cubicBezTo>
                  <a:pt x="245" y="350"/>
                  <a:pt x="245" y="350"/>
                  <a:pt x="245" y="349"/>
                </a:cubicBezTo>
                <a:close/>
                <a:moveTo>
                  <a:pt x="346" y="371"/>
                </a:moveTo>
                <a:cubicBezTo>
                  <a:pt x="333" y="371"/>
                  <a:pt x="322" y="360"/>
                  <a:pt x="322" y="347"/>
                </a:cubicBezTo>
                <a:cubicBezTo>
                  <a:pt x="322" y="333"/>
                  <a:pt x="333" y="323"/>
                  <a:pt x="346" y="323"/>
                </a:cubicBezTo>
                <a:cubicBezTo>
                  <a:pt x="359" y="323"/>
                  <a:pt x="370" y="333"/>
                  <a:pt x="370" y="347"/>
                </a:cubicBezTo>
                <a:cubicBezTo>
                  <a:pt x="370" y="360"/>
                  <a:pt x="359" y="371"/>
                  <a:pt x="346" y="371"/>
                </a:cubicBezTo>
                <a:close/>
                <a:moveTo>
                  <a:pt x="346" y="357"/>
                </a:moveTo>
                <a:cubicBezTo>
                  <a:pt x="352" y="357"/>
                  <a:pt x="356" y="352"/>
                  <a:pt x="356" y="347"/>
                </a:cubicBezTo>
                <a:cubicBezTo>
                  <a:pt x="356" y="341"/>
                  <a:pt x="352" y="337"/>
                  <a:pt x="346" y="337"/>
                </a:cubicBezTo>
                <a:cubicBezTo>
                  <a:pt x="341" y="337"/>
                  <a:pt x="336" y="341"/>
                  <a:pt x="336" y="347"/>
                </a:cubicBezTo>
                <a:cubicBezTo>
                  <a:pt x="336" y="352"/>
                  <a:pt x="341" y="357"/>
                  <a:pt x="346" y="35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7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273C9BB-AB17-4402-BC1D-3FAA49CAB065}"/>
              </a:ext>
            </a:extLst>
          </p:cNvPr>
          <p:cNvSpPr/>
          <p:nvPr/>
        </p:nvSpPr>
        <p:spPr>
          <a:xfrm>
            <a:off x="1978214" y="1160562"/>
            <a:ext cx="1513857" cy="1449891"/>
          </a:xfrm>
          <a:prstGeom prst="ellipse">
            <a:avLst/>
          </a:prstGeom>
          <a:solidFill>
            <a:srgbClr val="0397D6"/>
          </a:solidFill>
          <a:ln w="1905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600" b="1" dirty="0"/>
              <a:t>Producer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D92BDA-DC70-4B44-AE84-A1B9C22059C1}"/>
              </a:ext>
            </a:extLst>
          </p:cNvPr>
          <p:cNvSpPr/>
          <p:nvPr/>
        </p:nvSpPr>
        <p:spPr>
          <a:xfrm>
            <a:off x="8322449" y="1160562"/>
            <a:ext cx="1517904" cy="1453896"/>
          </a:xfrm>
          <a:prstGeom prst="ellipse">
            <a:avLst/>
          </a:prstGeom>
          <a:solidFill>
            <a:srgbClr val="788E1E"/>
          </a:solidFill>
          <a:ln w="1905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600" b="1" dirty="0"/>
              <a:t>Recycler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1FD13F67-3FDF-4A04-84C4-55D3973F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029" y="303553"/>
            <a:ext cx="8267666" cy="504825"/>
          </a:xfrm>
        </p:spPr>
        <p:txBody>
          <a:bodyPr>
            <a:noAutofit/>
          </a:bodyPr>
          <a:lstStyle/>
          <a:p>
            <a:r>
              <a:rPr lang="en-US" sz="3200" dirty="0"/>
              <a:t>Producer Decisions Effect Recyclers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F7C90F-CF76-4447-B4CD-81D0E8473E73}"/>
              </a:ext>
            </a:extLst>
          </p:cNvPr>
          <p:cNvSpPr/>
          <p:nvPr/>
        </p:nvSpPr>
        <p:spPr>
          <a:xfrm>
            <a:off x="794418" y="3593152"/>
            <a:ext cx="3881449" cy="1142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Design products with multiple base materials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1273A1-4E97-4914-9491-FCB89239AA08}"/>
              </a:ext>
            </a:extLst>
          </p:cNvPr>
          <p:cNvSpPr/>
          <p:nvPr/>
        </p:nvSpPr>
        <p:spPr>
          <a:xfrm>
            <a:off x="7123269" y="3593025"/>
            <a:ext cx="3916264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Multi-material products cannot  be recycled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F89D98-9329-4E4C-8AD7-A7A1C0AB25C1}"/>
              </a:ext>
            </a:extLst>
          </p:cNvPr>
          <p:cNvSpPr/>
          <p:nvPr/>
        </p:nvSpPr>
        <p:spPr>
          <a:xfrm>
            <a:off x="2152213" y="2828792"/>
            <a:ext cx="1165859" cy="3855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Cause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9DABEF8-1C69-4FE2-9534-652C5FE5F85D}"/>
              </a:ext>
            </a:extLst>
          </p:cNvPr>
          <p:cNvSpPr/>
          <p:nvPr/>
        </p:nvSpPr>
        <p:spPr>
          <a:xfrm>
            <a:off x="8498472" y="2868044"/>
            <a:ext cx="1165859" cy="3855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Effect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5065DF7-802D-4851-A977-DA25F32BBDA1}"/>
              </a:ext>
            </a:extLst>
          </p:cNvPr>
          <p:cNvSpPr/>
          <p:nvPr/>
        </p:nvSpPr>
        <p:spPr>
          <a:xfrm>
            <a:off x="5620511" y="3950122"/>
            <a:ext cx="827157" cy="42855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AD14212-90BE-414F-9877-EFA007A6D8AB}"/>
              </a:ext>
            </a:extLst>
          </p:cNvPr>
          <p:cNvSpPr/>
          <p:nvPr/>
        </p:nvSpPr>
        <p:spPr>
          <a:xfrm>
            <a:off x="5620511" y="5181384"/>
            <a:ext cx="827157" cy="42855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U-Turn 29">
            <a:extLst>
              <a:ext uri="{FF2B5EF4-FFF2-40B4-BE49-F238E27FC236}">
                <a16:creationId xmlns:a16="http://schemas.microsoft.com/office/drawing/2014/main" id="{9B61BEFE-8B04-4493-AD40-C5E5A29B79DC}"/>
              </a:ext>
            </a:extLst>
          </p:cNvPr>
          <p:cNvSpPr>
            <a:spLocks noChangeAspect="1"/>
          </p:cNvSpPr>
          <p:nvPr/>
        </p:nvSpPr>
        <p:spPr>
          <a:xfrm rot="5400000">
            <a:off x="6080286" y="994151"/>
            <a:ext cx="829515" cy="2029479"/>
          </a:xfrm>
          <a:prstGeom prst="uturnArrow">
            <a:avLst>
              <a:gd name="adj1" fmla="val 14848"/>
              <a:gd name="adj2" fmla="val 16541"/>
              <a:gd name="adj3" fmla="val 23622"/>
              <a:gd name="adj4" fmla="val 47939"/>
              <a:gd name="adj5" fmla="val 40931"/>
            </a:avLst>
          </a:prstGeom>
          <a:solidFill>
            <a:srgbClr val="5D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U-Turn 30">
            <a:extLst>
              <a:ext uri="{FF2B5EF4-FFF2-40B4-BE49-F238E27FC236}">
                <a16:creationId xmlns:a16="http://schemas.microsoft.com/office/drawing/2014/main" id="{A10D5AB7-E845-455E-BD72-5106BF34710E}"/>
              </a:ext>
            </a:extLst>
          </p:cNvPr>
          <p:cNvSpPr>
            <a:spLocks noChangeAspect="1"/>
          </p:cNvSpPr>
          <p:nvPr/>
        </p:nvSpPr>
        <p:spPr>
          <a:xfrm rot="16200000">
            <a:off x="5100682" y="779200"/>
            <a:ext cx="808274" cy="2279642"/>
          </a:xfrm>
          <a:prstGeom prst="uturnArrow">
            <a:avLst>
              <a:gd name="adj1" fmla="val 14400"/>
              <a:gd name="adj2" fmla="val 16541"/>
              <a:gd name="adj3" fmla="val 23622"/>
              <a:gd name="adj4" fmla="val 47939"/>
              <a:gd name="adj5" fmla="val 47029"/>
            </a:avLst>
          </a:prstGeom>
          <a:solidFill>
            <a:srgbClr val="5D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21C03E7-B896-4092-B50D-02C19857A438}"/>
              </a:ext>
            </a:extLst>
          </p:cNvPr>
          <p:cNvSpPr/>
          <p:nvPr/>
        </p:nvSpPr>
        <p:spPr>
          <a:xfrm>
            <a:off x="5361039" y="1400703"/>
            <a:ext cx="1189507" cy="96961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143">
            <a:extLst>
              <a:ext uri="{FF2B5EF4-FFF2-40B4-BE49-F238E27FC236}">
                <a16:creationId xmlns:a16="http://schemas.microsoft.com/office/drawing/2014/main" id="{A990FDF6-89C6-4D74-AE42-B1455A0C50AA}"/>
              </a:ext>
            </a:extLst>
          </p:cNvPr>
          <p:cNvSpPr>
            <a:spLocks noEditPoints="1"/>
          </p:cNvSpPr>
          <p:nvPr/>
        </p:nvSpPr>
        <p:spPr bwMode="auto">
          <a:xfrm>
            <a:off x="5326576" y="1439595"/>
            <a:ext cx="1196002" cy="1015659"/>
          </a:xfrm>
          <a:custGeom>
            <a:avLst/>
            <a:gdLst>
              <a:gd name="T0" fmla="*/ 527 w 559"/>
              <a:gd name="T1" fmla="*/ 473 h 473"/>
              <a:gd name="T2" fmla="*/ 33 w 559"/>
              <a:gd name="T3" fmla="*/ 473 h 473"/>
              <a:gd name="T4" fmla="*/ 6 w 559"/>
              <a:gd name="T5" fmla="*/ 458 h 473"/>
              <a:gd name="T6" fmla="*/ 6 w 559"/>
              <a:gd name="T7" fmla="*/ 426 h 473"/>
              <a:gd name="T8" fmla="*/ 253 w 559"/>
              <a:gd name="T9" fmla="*/ 15 h 473"/>
              <a:gd name="T10" fmla="*/ 280 w 559"/>
              <a:gd name="T11" fmla="*/ 0 h 473"/>
              <a:gd name="T12" fmla="*/ 306 w 559"/>
              <a:gd name="T13" fmla="*/ 15 h 473"/>
              <a:gd name="T14" fmla="*/ 553 w 559"/>
              <a:gd name="T15" fmla="*/ 426 h 473"/>
              <a:gd name="T16" fmla="*/ 554 w 559"/>
              <a:gd name="T17" fmla="*/ 458 h 473"/>
              <a:gd name="T18" fmla="*/ 527 w 559"/>
              <a:gd name="T19" fmla="*/ 473 h 473"/>
              <a:gd name="T20" fmla="*/ 280 w 559"/>
              <a:gd name="T21" fmla="*/ 14 h 473"/>
              <a:gd name="T22" fmla="*/ 265 w 559"/>
              <a:gd name="T23" fmla="*/ 22 h 473"/>
              <a:gd name="T24" fmla="*/ 18 w 559"/>
              <a:gd name="T25" fmla="*/ 434 h 473"/>
              <a:gd name="T26" fmla="*/ 18 w 559"/>
              <a:gd name="T27" fmla="*/ 451 h 473"/>
              <a:gd name="T28" fmla="*/ 33 w 559"/>
              <a:gd name="T29" fmla="*/ 459 h 473"/>
              <a:gd name="T30" fmla="*/ 527 w 559"/>
              <a:gd name="T31" fmla="*/ 459 h 473"/>
              <a:gd name="T32" fmla="*/ 542 w 559"/>
              <a:gd name="T33" fmla="*/ 451 h 473"/>
              <a:gd name="T34" fmla="*/ 541 w 559"/>
              <a:gd name="T35" fmla="*/ 434 h 473"/>
              <a:gd name="T36" fmla="*/ 294 w 559"/>
              <a:gd name="T37" fmla="*/ 22 h 473"/>
              <a:gd name="T38" fmla="*/ 280 w 559"/>
              <a:gd name="T39" fmla="*/ 14 h 473"/>
              <a:gd name="T40" fmla="*/ 287 w 559"/>
              <a:gd name="T41" fmla="*/ 310 h 473"/>
              <a:gd name="T42" fmla="*/ 287 w 559"/>
              <a:gd name="T43" fmla="*/ 139 h 473"/>
              <a:gd name="T44" fmla="*/ 280 w 559"/>
              <a:gd name="T45" fmla="*/ 132 h 473"/>
              <a:gd name="T46" fmla="*/ 273 w 559"/>
              <a:gd name="T47" fmla="*/ 139 h 473"/>
              <a:gd name="T48" fmla="*/ 273 w 559"/>
              <a:gd name="T49" fmla="*/ 310 h 473"/>
              <a:gd name="T50" fmla="*/ 280 w 559"/>
              <a:gd name="T51" fmla="*/ 317 h 473"/>
              <a:gd name="T52" fmla="*/ 287 w 559"/>
              <a:gd name="T53" fmla="*/ 310 h 473"/>
              <a:gd name="T54" fmla="*/ 280 w 559"/>
              <a:gd name="T55" fmla="*/ 401 h 473"/>
              <a:gd name="T56" fmla="*/ 260 w 559"/>
              <a:gd name="T57" fmla="*/ 381 h 473"/>
              <a:gd name="T58" fmla="*/ 280 w 559"/>
              <a:gd name="T59" fmla="*/ 362 h 473"/>
              <a:gd name="T60" fmla="*/ 299 w 559"/>
              <a:gd name="T61" fmla="*/ 381 h 473"/>
              <a:gd name="T62" fmla="*/ 280 w 559"/>
              <a:gd name="T63" fmla="*/ 401 h 473"/>
              <a:gd name="T64" fmla="*/ 280 w 559"/>
              <a:gd name="T65" fmla="*/ 376 h 473"/>
              <a:gd name="T66" fmla="*/ 274 w 559"/>
              <a:gd name="T67" fmla="*/ 381 h 473"/>
              <a:gd name="T68" fmla="*/ 280 w 559"/>
              <a:gd name="T69" fmla="*/ 387 h 473"/>
              <a:gd name="T70" fmla="*/ 285 w 559"/>
              <a:gd name="T71" fmla="*/ 381 h 473"/>
              <a:gd name="T72" fmla="*/ 280 w 559"/>
              <a:gd name="T73" fmla="*/ 376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9" h="473">
                <a:moveTo>
                  <a:pt x="527" y="473"/>
                </a:moveTo>
                <a:cubicBezTo>
                  <a:pt x="33" y="473"/>
                  <a:pt x="33" y="473"/>
                  <a:pt x="33" y="473"/>
                </a:cubicBezTo>
                <a:cubicBezTo>
                  <a:pt x="22" y="473"/>
                  <a:pt x="11" y="467"/>
                  <a:pt x="6" y="458"/>
                </a:cubicBezTo>
                <a:cubicBezTo>
                  <a:pt x="0" y="448"/>
                  <a:pt x="0" y="436"/>
                  <a:pt x="6" y="426"/>
                </a:cubicBezTo>
                <a:cubicBezTo>
                  <a:pt x="253" y="15"/>
                  <a:pt x="253" y="15"/>
                  <a:pt x="253" y="15"/>
                </a:cubicBezTo>
                <a:cubicBezTo>
                  <a:pt x="259" y="5"/>
                  <a:pt x="269" y="0"/>
                  <a:pt x="280" y="0"/>
                </a:cubicBezTo>
                <a:cubicBezTo>
                  <a:pt x="291" y="0"/>
                  <a:pt x="301" y="5"/>
                  <a:pt x="306" y="15"/>
                </a:cubicBezTo>
                <a:cubicBezTo>
                  <a:pt x="553" y="426"/>
                  <a:pt x="553" y="426"/>
                  <a:pt x="553" y="426"/>
                </a:cubicBezTo>
                <a:cubicBezTo>
                  <a:pt x="559" y="436"/>
                  <a:pt x="559" y="448"/>
                  <a:pt x="554" y="458"/>
                </a:cubicBezTo>
                <a:cubicBezTo>
                  <a:pt x="548" y="467"/>
                  <a:pt x="538" y="473"/>
                  <a:pt x="527" y="473"/>
                </a:cubicBezTo>
                <a:close/>
                <a:moveTo>
                  <a:pt x="280" y="14"/>
                </a:moveTo>
                <a:cubicBezTo>
                  <a:pt x="274" y="14"/>
                  <a:pt x="268" y="17"/>
                  <a:pt x="265" y="22"/>
                </a:cubicBezTo>
                <a:cubicBezTo>
                  <a:pt x="18" y="434"/>
                  <a:pt x="18" y="434"/>
                  <a:pt x="18" y="434"/>
                </a:cubicBezTo>
                <a:cubicBezTo>
                  <a:pt x="15" y="439"/>
                  <a:pt x="15" y="445"/>
                  <a:pt x="18" y="451"/>
                </a:cubicBezTo>
                <a:cubicBezTo>
                  <a:pt x="21" y="456"/>
                  <a:pt x="27" y="459"/>
                  <a:pt x="33" y="459"/>
                </a:cubicBezTo>
                <a:cubicBezTo>
                  <a:pt x="527" y="459"/>
                  <a:pt x="527" y="459"/>
                  <a:pt x="527" y="459"/>
                </a:cubicBezTo>
                <a:cubicBezTo>
                  <a:pt x="533" y="459"/>
                  <a:pt x="539" y="456"/>
                  <a:pt x="542" y="451"/>
                </a:cubicBezTo>
                <a:cubicBezTo>
                  <a:pt x="545" y="445"/>
                  <a:pt x="545" y="439"/>
                  <a:pt x="541" y="434"/>
                </a:cubicBezTo>
                <a:cubicBezTo>
                  <a:pt x="294" y="22"/>
                  <a:pt x="294" y="22"/>
                  <a:pt x="294" y="22"/>
                </a:cubicBezTo>
                <a:cubicBezTo>
                  <a:pt x="291" y="17"/>
                  <a:pt x="286" y="14"/>
                  <a:pt x="280" y="14"/>
                </a:cubicBezTo>
                <a:close/>
                <a:moveTo>
                  <a:pt x="287" y="310"/>
                </a:moveTo>
                <a:cubicBezTo>
                  <a:pt x="287" y="139"/>
                  <a:pt x="287" y="139"/>
                  <a:pt x="287" y="139"/>
                </a:cubicBezTo>
                <a:cubicBezTo>
                  <a:pt x="287" y="135"/>
                  <a:pt x="284" y="132"/>
                  <a:pt x="280" y="132"/>
                </a:cubicBezTo>
                <a:cubicBezTo>
                  <a:pt x="276" y="132"/>
                  <a:pt x="273" y="135"/>
                  <a:pt x="273" y="139"/>
                </a:cubicBezTo>
                <a:cubicBezTo>
                  <a:pt x="273" y="310"/>
                  <a:pt x="273" y="310"/>
                  <a:pt x="273" y="310"/>
                </a:cubicBezTo>
                <a:cubicBezTo>
                  <a:pt x="273" y="314"/>
                  <a:pt x="276" y="317"/>
                  <a:pt x="280" y="317"/>
                </a:cubicBezTo>
                <a:cubicBezTo>
                  <a:pt x="284" y="317"/>
                  <a:pt x="287" y="314"/>
                  <a:pt x="287" y="310"/>
                </a:cubicBezTo>
                <a:close/>
                <a:moveTo>
                  <a:pt x="280" y="401"/>
                </a:moveTo>
                <a:cubicBezTo>
                  <a:pt x="269" y="401"/>
                  <a:pt x="260" y="392"/>
                  <a:pt x="260" y="381"/>
                </a:cubicBezTo>
                <a:cubicBezTo>
                  <a:pt x="260" y="370"/>
                  <a:pt x="269" y="362"/>
                  <a:pt x="280" y="362"/>
                </a:cubicBezTo>
                <a:cubicBezTo>
                  <a:pt x="291" y="362"/>
                  <a:pt x="299" y="370"/>
                  <a:pt x="299" y="381"/>
                </a:cubicBezTo>
                <a:cubicBezTo>
                  <a:pt x="299" y="392"/>
                  <a:pt x="291" y="401"/>
                  <a:pt x="280" y="401"/>
                </a:cubicBezTo>
                <a:close/>
                <a:moveTo>
                  <a:pt x="280" y="376"/>
                </a:moveTo>
                <a:cubicBezTo>
                  <a:pt x="277" y="376"/>
                  <a:pt x="274" y="378"/>
                  <a:pt x="274" y="381"/>
                </a:cubicBezTo>
                <a:cubicBezTo>
                  <a:pt x="274" y="384"/>
                  <a:pt x="277" y="387"/>
                  <a:pt x="280" y="387"/>
                </a:cubicBezTo>
                <a:cubicBezTo>
                  <a:pt x="283" y="387"/>
                  <a:pt x="285" y="384"/>
                  <a:pt x="285" y="381"/>
                </a:cubicBezTo>
                <a:cubicBezTo>
                  <a:pt x="285" y="378"/>
                  <a:pt x="283" y="376"/>
                  <a:pt x="280" y="376"/>
                </a:cubicBezTo>
                <a:close/>
              </a:path>
            </a:pathLst>
          </a:custGeom>
          <a:solidFill>
            <a:srgbClr val="DD7065"/>
          </a:solidFill>
          <a:ln w="28575">
            <a:solidFill>
              <a:srgbClr val="DD706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 w="0"/>
              <a:solidFill>
                <a:srgbClr val="2B3C4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DB4D52-9A4B-4079-87E0-93FAF4E066A9}"/>
              </a:ext>
            </a:extLst>
          </p:cNvPr>
          <p:cNvSpPr/>
          <p:nvPr/>
        </p:nvSpPr>
        <p:spPr>
          <a:xfrm>
            <a:off x="794418" y="4824160"/>
            <a:ext cx="4370032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Deficient product design introduces auxiliary material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DD59FA-667A-4C0D-A1CF-6D5893AEDD01}"/>
              </a:ext>
            </a:extLst>
          </p:cNvPr>
          <p:cNvSpPr/>
          <p:nvPr/>
        </p:nvSpPr>
        <p:spPr>
          <a:xfrm>
            <a:off x="7123269" y="4824160"/>
            <a:ext cx="4380221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Increase sortation costs and erratic recycling success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04EA61-9A2C-43C6-BBAA-6FD041F21849}"/>
              </a:ext>
            </a:extLst>
          </p:cNvPr>
          <p:cNvCxnSpPr>
            <a:cxnSpLocks/>
          </p:cNvCxnSpPr>
          <p:nvPr/>
        </p:nvCxnSpPr>
        <p:spPr>
          <a:xfrm>
            <a:off x="794418" y="3338945"/>
            <a:ext cx="39299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6273E3-A7A4-4D91-A8D1-DDCEF1EF8450}"/>
              </a:ext>
            </a:extLst>
          </p:cNvPr>
          <p:cNvCxnSpPr/>
          <p:nvPr/>
        </p:nvCxnSpPr>
        <p:spPr>
          <a:xfrm>
            <a:off x="7123269" y="3338945"/>
            <a:ext cx="4114800" cy="0"/>
          </a:xfrm>
          <a:prstGeom prst="line">
            <a:avLst/>
          </a:prstGeom>
          <a:ln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41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Arc 92">
            <a:extLst>
              <a:ext uri="{FF2B5EF4-FFF2-40B4-BE49-F238E27FC236}">
                <a16:creationId xmlns:a16="http://schemas.microsoft.com/office/drawing/2014/main" id="{842F83A4-40BB-45D4-A19A-3194ECF4FE56}"/>
              </a:ext>
            </a:extLst>
          </p:cNvPr>
          <p:cNvSpPr/>
          <p:nvPr/>
        </p:nvSpPr>
        <p:spPr>
          <a:xfrm rot="10014404" flipH="1">
            <a:off x="3094370" y="4815495"/>
            <a:ext cx="1719327" cy="670560"/>
          </a:xfrm>
          <a:prstGeom prst="arc">
            <a:avLst>
              <a:gd name="adj1" fmla="val 16200000"/>
              <a:gd name="adj2" fmla="val 21205411"/>
            </a:avLst>
          </a:prstGeom>
          <a:ln w="76200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21CEE67E-1AEE-40C0-92A3-51908E168799}"/>
              </a:ext>
            </a:extLst>
          </p:cNvPr>
          <p:cNvSpPr/>
          <p:nvPr/>
        </p:nvSpPr>
        <p:spPr>
          <a:xfrm rot="20891563" flipH="1">
            <a:off x="7430689" y="2731858"/>
            <a:ext cx="1719327" cy="670560"/>
          </a:xfrm>
          <a:prstGeom prst="arc">
            <a:avLst>
              <a:gd name="adj1" fmla="val 16200000"/>
              <a:gd name="adj2" fmla="val 21205411"/>
            </a:avLst>
          </a:prstGeom>
          <a:ln w="76200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C3B556A6-1C42-4E14-8CCC-6B6B98A85426}"/>
              </a:ext>
            </a:extLst>
          </p:cNvPr>
          <p:cNvSpPr/>
          <p:nvPr/>
        </p:nvSpPr>
        <p:spPr>
          <a:xfrm rot="11457990">
            <a:off x="7446150" y="4768834"/>
            <a:ext cx="1722907" cy="670560"/>
          </a:xfrm>
          <a:prstGeom prst="arc">
            <a:avLst>
              <a:gd name="adj1" fmla="val 16200000"/>
              <a:gd name="adj2" fmla="val 21205411"/>
            </a:avLst>
          </a:prstGeom>
          <a:ln w="76200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DA571C8A-7BC8-48DE-A447-27E6B25E8A31}"/>
              </a:ext>
            </a:extLst>
          </p:cNvPr>
          <p:cNvSpPr/>
          <p:nvPr/>
        </p:nvSpPr>
        <p:spPr>
          <a:xfrm rot="876525">
            <a:off x="3053465" y="2734538"/>
            <a:ext cx="1722907" cy="670560"/>
          </a:xfrm>
          <a:prstGeom prst="arc">
            <a:avLst>
              <a:gd name="adj1" fmla="val 16200000"/>
              <a:gd name="adj2" fmla="val 21205411"/>
            </a:avLst>
          </a:prstGeom>
          <a:ln w="76200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A7E8AE1-0F97-43D9-92EF-561E9B8BA7E4}"/>
              </a:ext>
            </a:extLst>
          </p:cNvPr>
          <p:cNvSpPr/>
          <p:nvPr/>
        </p:nvSpPr>
        <p:spPr>
          <a:xfrm>
            <a:off x="8934410" y="5030322"/>
            <a:ext cx="2899777" cy="822960"/>
          </a:xfrm>
          <a:prstGeom prst="rect">
            <a:avLst/>
          </a:prstGeom>
          <a:solidFill>
            <a:srgbClr val="0298D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274320" rtlCol="0" anchor="ctr"/>
          <a:lstStyle/>
          <a:p>
            <a:pPr algn="r"/>
            <a:r>
              <a:rPr lang="en-US" sz="2000" dirty="0"/>
              <a:t>Deliver Innovative Recycling Systems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8B11AF9-31ED-4428-A36B-871D816FCFC4}"/>
              </a:ext>
            </a:extLst>
          </p:cNvPr>
          <p:cNvSpPr/>
          <p:nvPr/>
        </p:nvSpPr>
        <p:spPr>
          <a:xfrm>
            <a:off x="8934410" y="2308319"/>
            <a:ext cx="2899777" cy="822960"/>
          </a:xfrm>
          <a:prstGeom prst="rect">
            <a:avLst/>
          </a:prstGeom>
          <a:solidFill>
            <a:srgbClr val="788E1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274320" rtlCol="0" anchor="ctr"/>
          <a:lstStyle/>
          <a:p>
            <a:pPr algn="r"/>
            <a:r>
              <a:rPr lang="en-US" sz="2000" dirty="0"/>
              <a:t>Collect Consistent Material Supply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4196B5E-1CCD-4788-8DA1-1CC3E54508B4}"/>
              </a:ext>
            </a:extLst>
          </p:cNvPr>
          <p:cNvSpPr/>
          <p:nvPr/>
        </p:nvSpPr>
        <p:spPr>
          <a:xfrm>
            <a:off x="8934410" y="3676159"/>
            <a:ext cx="2899777" cy="822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274320" rtlCol="0" anchor="ctr"/>
          <a:lstStyle/>
          <a:p>
            <a:pPr algn="r"/>
            <a:r>
              <a:rPr lang="en-US" sz="2000" dirty="0"/>
              <a:t>Input Viable</a:t>
            </a:r>
            <a:br>
              <a:rPr lang="en-US" sz="2000" dirty="0"/>
            </a:br>
            <a:r>
              <a:rPr lang="en-US" sz="2000" dirty="0"/>
              <a:t>Materials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1BD7D93-CE2B-4305-9349-F19E00211B5C}"/>
              </a:ext>
            </a:extLst>
          </p:cNvPr>
          <p:cNvSpPr/>
          <p:nvPr/>
        </p:nvSpPr>
        <p:spPr>
          <a:xfrm>
            <a:off x="372273" y="5030322"/>
            <a:ext cx="2899777" cy="822960"/>
          </a:xfrm>
          <a:prstGeom prst="rect">
            <a:avLst/>
          </a:prstGeom>
          <a:solidFill>
            <a:srgbClr val="0298D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r>
              <a:rPr lang="en-US" sz="2000" dirty="0"/>
              <a:t>Ensure </a:t>
            </a:r>
            <a:br>
              <a:rPr lang="en-US" sz="2000" dirty="0"/>
            </a:br>
            <a:r>
              <a:rPr lang="en-US" sz="2000" dirty="0"/>
              <a:t>Proper Disposal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57B39EC-B4EB-4FA6-89A5-DD46508D566C}"/>
              </a:ext>
            </a:extLst>
          </p:cNvPr>
          <p:cNvSpPr/>
          <p:nvPr/>
        </p:nvSpPr>
        <p:spPr>
          <a:xfrm>
            <a:off x="372273" y="3676159"/>
            <a:ext cx="2899777" cy="822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r>
              <a:rPr lang="en-US" sz="2000" dirty="0"/>
              <a:t>Meet Performance Specifications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C753A0-4175-4313-A46E-BB12C86DAD71}"/>
              </a:ext>
            </a:extLst>
          </p:cNvPr>
          <p:cNvSpPr/>
          <p:nvPr/>
        </p:nvSpPr>
        <p:spPr>
          <a:xfrm>
            <a:off x="372273" y="2308319"/>
            <a:ext cx="2899777" cy="822960"/>
          </a:xfrm>
          <a:prstGeom prst="rect">
            <a:avLst/>
          </a:prstGeom>
          <a:solidFill>
            <a:srgbClr val="788E1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r>
              <a:rPr lang="en-US" sz="2000" dirty="0"/>
              <a:t>Design for</a:t>
            </a:r>
            <a:br>
              <a:rPr lang="en-US" sz="2000" dirty="0"/>
            </a:br>
            <a:r>
              <a:rPr lang="en-US" sz="2000" dirty="0"/>
              <a:t>Recycling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12107-BFE0-4DEE-8B23-402E866B7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5" y="349757"/>
            <a:ext cx="7445258" cy="504825"/>
          </a:xfrm>
        </p:spPr>
        <p:txBody>
          <a:bodyPr>
            <a:normAutofit/>
          </a:bodyPr>
          <a:lstStyle/>
          <a:p>
            <a:r>
              <a:rPr lang="en-US" sz="3000" dirty="0"/>
              <a:t>Finding A Successful Solution</a:t>
            </a:r>
          </a:p>
        </p:txBody>
      </p:sp>
      <p:sp>
        <p:nvSpPr>
          <p:cNvPr id="67" name="Oval 36">
            <a:extLst>
              <a:ext uri="{FF2B5EF4-FFF2-40B4-BE49-F238E27FC236}">
                <a16:creationId xmlns:a16="http://schemas.microsoft.com/office/drawing/2014/main" id="{0DB2A93F-CE79-4C76-89CA-B4612C39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103" y="4920233"/>
            <a:ext cx="1042339" cy="1043139"/>
          </a:xfrm>
          <a:prstGeom prst="ellipse">
            <a:avLst/>
          </a:prstGeom>
          <a:solidFill>
            <a:schemeClr val="bg1"/>
          </a:solidFill>
          <a:ln w="19050">
            <a:solidFill>
              <a:srgbClr val="0298D5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68" name="Oval 37">
            <a:extLst>
              <a:ext uri="{FF2B5EF4-FFF2-40B4-BE49-F238E27FC236}">
                <a16:creationId xmlns:a16="http://schemas.microsoft.com/office/drawing/2014/main" id="{FF8C11FE-8ECE-43E6-8C90-03CD66764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95" y="3566069"/>
            <a:ext cx="1044747" cy="1043140"/>
          </a:xfrm>
          <a:prstGeom prst="ellipse">
            <a:avLst/>
          </a:prstGeom>
          <a:solidFill>
            <a:schemeClr val="bg1"/>
          </a:solidFill>
          <a:ln w="19050">
            <a:solidFill>
              <a:srgbClr val="7F8184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69" name="Oval 38">
            <a:extLst>
              <a:ext uri="{FF2B5EF4-FFF2-40B4-BE49-F238E27FC236}">
                <a16:creationId xmlns:a16="http://schemas.microsoft.com/office/drawing/2014/main" id="{76279547-377A-42B6-BAEB-3358EE6D1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103" y="2198229"/>
            <a:ext cx="1042339" cy="1043140"/>
          </a:xfrm>
          <a:prstGeom prst="ellipse">
            <a:avLst/>
          </a:prstGeom>
          <a:solidFill>
            <a:schemeClr val="bg1"/>
          </a:solidFill>
          <a:ln w="19050">
            <a:solidFill>
              <a:srgbClr val="788E1E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70" name="Oval 44">
            <a:extLst>
              <a:ext uri="{FF2B5EF4-FFF2-40B4-BE49-F238E27FC236}">
                <a16:creationId xmlns:a16="http://schemas.microsoft.com/office/drawing/2014/main" id="{7684E3F9-B248-4757-B9DB-DDE1FBD14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381" y="3566069"/>
            <a:ext cx="1042339" cy="1043140"/>
          </a:xfrm>
          <a:prstGeom prst="ellipse">
            <a:avLst/>
          </a:prstGeom>
          <a:solidFill>
            <a:schemeClr val="bg1"/>
          </a:solidFill>
          <a:ln w="19050">
            <a:solidFill>
              <a:srgbClr val="7F8184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72" name="Oval 42">
            <a:extLst>
              <a:ext uri="{FF2B5EF4-FFF2-40B4-BE49-F238E27FC236}">
                <a16:creationId xmlns:a16="http://schemas.microsoft.com/office/drawing/2014/main" id="{93A1E290-F2D3-4EEF-9570-E630DCCBE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040" y="4926902"/>
            <a:ext cx="1038340" cy="104314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298D5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71" name="Oval 43">
            <a:extLst>
              <a:ext uri="{FF2B5EF4-FFF2-40B4-BE49-F238E27FC236}">
                <a16:creationId xmlns:a16="http://schemas.microsoft.com/office/drawing/2014/main" id="{47BD2053-A781-4098-88DD-43420DAB3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8716" y="2185430"/>
            <a:ext cx="1041543" cy="1043140"/>
          </a:xfrm>
          <a:prstGeom prst="ellipse">
            <a:avLst/>
          </a:prstGeom>
          <a:solidFill>
            <a:schemeClr val="bg1"/>
          </a:solidFill>
          <a:ln w="19050">
            <a:solidFill>
              <a:srgbClr val="788E1E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pic>
        <p:nvPicPr>
          <p:cNvPr id="112" name="Graphic 111">
            <a:extLst>
              <a:ext uri="{FF2B5EF4-FFF2-40B4-BE49-F238E27FC236}">
                <a16:creationId xmlns:a16="http://schemas.microsoft.com/office/drawing/2014/main" id="{7C48A343-C18D-4EAF-8AA4-0AAD83241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7657" y="5052623"/>
            <a:ext cx="721231" cy="778358"/>
          </a:xfrm>
          <a:prstGeom prst="rect">
            <a:avLst/>
          </a:prstGeom>
        </p:spPr>
      </p:pic>
      <p:sp>
        <p:nvSpPr>
          <p:cNvPr id="114" name="Freeform 151">
            <a:extLst>
              <a:ext uri="{FF2B5EF4-FFF2-40B4-BE49-F238E27FC236}">
                <a16:creationId xmlns:a16="http://schemas.microsoft.com/office/drawing/2014/main" id="{10286B03-C917-48E0-B4F2-18B79A32D183}"/>
              </a:ext>
            </a:extLst>
          </p:cNvPr>
          <p:cNvSpPr>
            <a:spLocks noEditPoints="1"/>
          </p:cNvSpPr>
          <p:nvPr/>
        </p:nvSpPr>
        <p:spPr bwMode="auto">
          <a:xfrm>
            <a:off x="8452546" y="3754969"/>
            <a:ext cx="404764" cy="639980"/>
          </a:xfrm>
          <a:custGeom>
            <a:avLst/>
            <a:gdLst>
              <a:gd name="T0" fmla="*/ 341 w 392"/>
              <a:gd name="T1" fmla="*/ 317 h 620"/>
              <a:gd name="T2" fmla="*/ 175 w 392"/>
              <a:gd name="T3" fmla="*/ 482 h 620"/>
              <a:gd name="T4" fmla="*/ 170 w 392"/>
              <a:gd name="T5" fmla="*/ 479 h 620"/>
              <a:gd name="T6" fmla="*/ 76 w 392"/>
              <a:gd name="T7" fmla="*/ 374 h 620"/>
              <a:gd name="T8" fmla="*/ 175 w 392"/>
              <a:gd name="T9" fmla="*/ 462 h 620"/>
              <a:gd name="T10" fmla="*/ 341 w 392"/>
              <a:gd name="T11" fmla="*/ 305 h 620"/>
              <a:gd name="T12" fmla="*/ 392 w 392"/>
              <a:gd name="T13" fmla="*/ 585 h 620"/>
              <a:gd name="T14" fmla="*/ 35 w 392"/>
              <a:gd name="T15" fmla="*/ 620 h 620"/>
              <a:gd name="T16" fmla="*/ 0 w 392"/>
              <a:gd name="T17" fmla="*/ 143 h 620"/>
              <a:gd name="T18" fmla="*/ 70 w 392"/>
              <a:gd name="T19" fmla="*/ 107 h 620"/>
              <a:gd name="T20" fmla="*/ 105 w 392"/>
              <a:gd name="T21" fmla="*/ 66 h 620"/>
              <a:gd name="T22" fmla="*/ 133 w 392"/>
              <a:gd name="T23" fmla="*/ 48 h 620"/>
              <a:gd name="T24" fmla="*/ 218 w 392"/>
              <a:gd name="T25" fmla="*/ 0 h 620"/>
              <a:gd name="T26" fmla="*/ 267 w 392"/>
              <a:gd name="T27" fmla="*/ 66 h 620"/>
              <a:gd name="T28" fmla="*/ 330 w 392"/>
              <a:gd name="T29" fmla="*/ 102 h 620"/>
              <a:gd name="T30" fmla="*/ 357 w 392"/>
              <a:gd name="T31" fmla="*/ 107 h 620"/>
              <a:gd name="T32" fmla="*/ 86 w 392"/>
              <a:gd name="T33" fmla="*/ 129 h 620"/>
              <a:gd name="T34" fmla="*/ 294 w 392"/>
              <a:gd name="T35" fmla="*/ 148 h 620"/>
              <a:gd name="T36" fmla="*/ 314 w 392"/>
              <a:gd name="T37" fmla="*/ 102 h 620"/>
              <a:gd name="T38" fmla="*/ 259 w 392"/>
              <a:gd name="T39" fmla="*/ 82 h 620"/>
              <a:gd name="T40" fmla="*/ 251 w 392"/>
              <a:gd name="T41" fmla="*/ 48 h 620"/>
              <a:gd name="T42" fmla="*/ 182 w 392"/>
              <a:gd name="T43" fmla="*/ 16 h 620"/>
              <a:gd name="T44" fmla="*/ 149 w 392"/>
              <a:gd name="T45" fmla="*/ 74 h 620"/>
              <a:gd name="T46" fmla="*/ 105 w 392"/>
              <a:gd name="T47" fmla="*/ 82 h 620"/>
              <a:gd name="T48" fmla="*/ 86 w 392"/>
              <a:gd name="T49" fmla="*/ 129 h 620"/>
              <a:gd name="T50" fmla="*/ 357 w 392"/>
              <a:gd name="T51" fmla="*/ 123 h 620"/>
              <a:gd name="T52" fmla="*/ 330 w 392"/>
              <a:gd name="T53" fmla="*/ 129 h 620"/>
              <a:gd name="T54" fmla="*/ 105 w 392"/>
              <a:gd name="T55" fmla="*/ 164 h 620"/>
              <a:gd name="T56" fmla="*/ 70 w 392"/>
              <a:gd name="T57" fmla="*/ 123 h 620"/>
              <a:gd name="T58" fmla="*/ 16 w 392"/>
              <a:gd name="T59" fmla="*/ 143 h 620"/>
              <a:gd name="T60" fmla="*/ 35 w 392"/>
              <a:gd name="T61" fmla="*/ 604 h 620"/>
              <a:gd name="T62" fmla="*/ 376 w 392"/>
              <a:gd name="T63" fmla="*/ 585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2" h="620">
                <a:moveTo>
                  <a:pt x="341" y="305"/>
                </a:moveTo>
                <a:cubicBezTo>
                  <a:pt x="345" y="308"/>
                  <a:pt x="345" y="313"/>
                  <a:pt x="341" y="317"/>
                </a:cubicBezTo>
                <a:cubicBezTo>
                  <a:pt x="181" y="479"/>
                  <a:pt x="181" y="479"/>
                  <a:pt x="181" y="479"/>
                </a:cubicBezTo>
                <a:cubicBezTo>
                  <a:pt x="180" y="481"/>
                  <a:pt x="178" y="482"/>
                  <a:pt x="175" y="482"/>
                </a:cubicBezTo>
                <a:cubicBezTo>
                  <a:pt x="175" y="482"/>
                  <a:pt x="175" y="482"/>
                  <a:pt x="175" y="482"/>
                </a:cubicBezTo>
                <a:cubicBezTo>
                  <a:pt x="173" y="482"/>
                  <a:pt x="171" y="481"/>
                  <a:pt x="170" y="479"/>
                </a:cubicBezTo>
                <a:cubicBezTo>
                  <a:pt x="76" y="385"/>
                  <a:pt x="76" y="385"/>
                  <a:pt x="76" y="385"/>
                </a:cubicBezTo>
                <a:cubicBezTo>
                  <a:pt x="73" y="382"/>
                  <a:pt x="73" y="377"/>
                  <a:pt x="76" y="374"/>
                </a:cubicBezTo>
                <a:cubicBezTo>
                  <a:pt x="79" y="371"/>
                  <a:pt x="84" y="371"/>
                  <a:pt x="87" y="374"/>
                </a:cubicBezTo>
                <a:cubicBezTo>
                  <a:pt x="175" y="462"/>
                  <a:pt x="175" y="462"/>
                  <a:pt x="175" y="462"/>
                </a:cubicBezTo>
                <a:cubicBezTo>
                  <a:pt x="330" y="305"/>
                  <a:pt x="330" y="305"/>
                  <a:pt x="330" y="305"/>
                </a:cubicBezTo>
                <a:cubicBezTo>
                  <a:pt x="333" y="302"/>
                  <a:pt x="338" y="302"/>
                  <a:pt x="341" y="305"/>
                </a:cubicBezTo>
                <a:close/>
                <a:moveTo>
                  <a:pt x="392" y="143"/>
                </a:moveTo>
                <a:cubicBezTo>
                  <a:pt x="392" y="585"/>
                  <a:pt x="392" y="585"/>
                  <a:pt x="392" y="585"/>
                </a:cubicBezTo>
                <a:cubicBezTo>
                  <a:pt x="392" y="604"/>
                  <a:pt x="376" y="620"/>
                  <a:pt x="357" y="620"/>
                </a:cubicBezTo>
                <a:cubicBezTo>
                  <a:pt x="35" y="620"/>
                  <a:pt x="35" y="620"/>
                  <a:pt x="35" y="620"/>
                </a:cubicBezTo>
                <a:cubicBezTo>
                  <a:pt x="16" y="620"/>
                  <a:pt x="0" y="604"/>
                  <a:pt x="0" y="585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23"/>
                  <a:pt x="16" y="107"/>
                  <a:pt x="35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102"/>
                  <a:pt x="70" y="102"/>
                  <a:pt x="70" y="102"/>
                </a:cubicBezTo>
                <a:cubicBezTo>
                  <a:pt x="70" y="82"/>
                  <a:pt x="86" y="66"/>
                  <a:pt x="105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48"/>
                  <a:pt x="133" y="48"/>
                  <a:pt x="133" y="48"/>
                </a:cubicBezTo>
                <a:cubicBezTo>
                  <a:pt x="133" y="22"/>
                  <a:pt x="155" y="0"/>
                  <a:pt x="182" y="0"/>
                </a:cubicBezTo>
                <a:cubicBezTo>
                  <a:pt x="218" y="0"/>
                  <a:pt x="218" y="0"/>
                  <a:pt x="218" y="0"/>
                </a:cubicBezTo>
                <a:cubicBezTo>
                  <a:pt x="245" y="0"/>
                  <a:pt x="267" y="22"/>
                  <a:pt x="267" y="48"/>
                </a:cubicBezTo>
                <a:cubicBezTo>
                  <a:pt x="267" y="66"/>
                  <a:pt x="267" y="66"/>
                  <a:pt x="267" y="66"/>
                </a:cubicBezTo>
                <a:cubicBezTo>
                  <a:pt x="294" y="66"/>
                  <a:pt x="294" y="66"/>
                  <a:pt x="294" y="66"/>
                </a:cubicBezTo>
                <a:cubicBezTo>
                  <a:pt x="314" y="66"/>
                  <a:pt x="330" y="82"/>
                  <a:pt x="330" y="102"/>
                </a:cubicBezTo>
                <a:cubicBezTo>
                  <a:pt x="330" y="107"/>
                  <a:pt x="330" y="107"/>
                  <a:pt x="330" y="107"/>
                </a:cubicBezTo>
                <a:cubicBezTo>
                  <a:pt x="357" y="107"/>
                  <a:pt x="357" y="107"/>
                  <a:pt x="357" y="107"/>
                </a:cubicBezTo>
                <a:cubicBezTo>
                  <a:pt x="376" y="107"/>
                  <a:pt x="392" y="123"/>
                  <a:pt x="392" y="143"/>
                </a:cubicBezTo>
                <a:close/>
                <a:moveTo>
                  <a:pt x="86" y="129"/>
                </a:moveTo>
                <a:cubicBezTo>
                  <a:pt x="86" y="139"/>
                  <a:pt x="95" y="148"/>
                  <a:pt x="105" y="148"/>
                </a:cubicBezTo>
                <a:cubicBezTo>
                  <a:pt x="294" y="148"/>
                  <a:pt x="294" y="148"/>
                  <a:pt x="294" y="148"/>
                </a:cubicBezTo>
                <a:cubicBezTo>
                  <a:pt x="305" y="148"/>
                  <a:pt x="314" y="139"/>
                  <a:pt x="314" y="129"/>
                </a:cubicBezTo>
                <a:cubicBezTo>
                  <a:pt x="314" y="102"/>
                  <a:pt x="314" y="102"/>
                  <a:pt x="314" y="102"/>
                </a:cubicBezTo>
                <a:cubicBezTo>
                  <a:pt x="314" y="91"/>
                  <a:pt x="305" y="82"/>
                  <a:pt x="294" y="82"/>
                </a:cubicBezTo>
                <a:cubicBezTo>
                  <a:pt x="259" y="82"/>
                  <a:pt x="259" y="82"/>
                  <a:pt x="259" y="82"/>
                </a:cubicBezTo>
                <a:cubicBezTo>
                  <a:pt x="254" y="82"/>
                  <a:pt x="251" y="79"/>
                  <a:pt x="251" y="74"/>
                </a:cubicBezTo>
                <a:cubicBezTo>
                  <a:pt x="251" y="48"/>
                  <a:pt x="251" y="48"/>
                  <a:pt x="251" y="48"/>
                </a:cubicBezTo>
                <a:cubicBezTo>
                  <a:pt x="251" y="30"/>
                  <a:pt x="236" y="16"/>
                  <a:pt x="218" y="16"/>
                </a:cubicBezTo>
                <a:cubicBezTo>
                  <a:pt x="182" y="16"/>
                  <a:pt x="182" y="16"/>
                  <a:pt x="182" y="16"/>
                </a:cubicBezTo>
                <a:cubicBezTo>
                  <a:pt x="164" y="16"/>
                  <a:pt x="149" y="30"/>
                  <a:pt x="149" y="48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9"/>
                  <a:pt x="146" y="82"/>
                  <a:pt x="141" y="82"/>
                </a:cubicBezTo>
                <a:cubicBezTo>
                  <a:pt x="105" y="82"/>
                  <a:pt x="105" y="82"/>
                  <a:pt x="105" y="82"/>
                </a:cubicBezTo>
                <a:cubicBezTo>
                  <a:pt x="95" y="82"/>
                  <a:pt x="86" y="91"/>
                  <a:pt x="86" y="102"/>
                </a:cubicBezTo>
                <a:lnTo>
                  <a:pt x="86" y="129"/>
                </a:lnTo>
                <a:close/>
                <a:moveTo>
                  <a:pt x="376" y="143"/>
                </a:moveTo>
                <a:cubicBezTo>
                  <a:pt x="376" y="132"/>
                  <a:pt x="368" y="123"/>
                  <a:pt x="357" y="123"/>
                </a:cubicBezTo>
                <a:cubicBezTo>
                  <a:pt x="330" y="123"/>
                  <a:pt x="330" y="123"/>
                  <a:pt x="330" y="123"/>
                </a:cubicBezTo>
                <a:cubicBezTo>
                  <a:pt x="330" y="129"/>
                  <a:pt x="330" y="129"/>
                  <a:pt x="330" y="129"/>
                </a:cubicBezTo>
                <a:cubicBezTo>
                  <a:pt x="330" y="148"/>
                  <a:pt x="314" y="164"/>
                  <a:pt x="294" y="164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86" y="164"/>
                  <a:pt x="70" y="148"/>
                  <a:pt x="70" y="129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24" y="123"/>
                  <a:pt x="16" y="132"/>
                  <a:pt x="16" y="143"/>
                </a:cubicBezTo>
                <a:cubicBezTo>
                  <a:pt x="16" y="585"/>
                  <a:pt x="16" y="585"/>
                  <a:pt x="16" y="585"/>
                </a:cubicBezTo>
                <a:cubicBezTo>
                  <a:pt x="16" y="596"/>
                  <a:pt x="24" y="604"/>
                  <a:pt x="35" y="604"/>
                </a:cubicBezTo>
                <a:cubicBezTo>
                  <a:pt x="357" y="604"/>
                  <a:pt x="357" y="604"/>
                  <a:pt x="357" y="604"/>
                </a:cubicBezTo>
                <a:cubicBezTo>
                  <a:pt x="368" y="604"/>
                  <a:pt x="376" y="596"/>
                  <a:pt x="376" y="585"/>
                </a:cubicBezTo>
                <a:lnTo>
                  <a:pt x="376" y="1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ACFD697-F9E8-401D-AA81-5EC4F398E6D5}"/>
              </a:ext>
            </a:extLst>
          </p:cNvPr>
          <p:cNvCxnSpPr>
            <a:cxnSpLocks/>
            <a:stCxn id="78" idx="3"/>
            <a:endCxn id="52" idx="3"/>
          </p:cNvCxnSpPr>
          <p:nvPr/>
        </p:nvCxnSpPr>
        <p:spPr>
          <a:xfrm flipH="1" flipV="1">
            <a:off x="2967095" y="1508524"/>
            <a:ext cx="1924452" cy="4014"/>
          </a:xfrm>
          <a:prstGeom prst="line">
            <a:avLst/>
          </a:prstGeom>
          <a:ln w="76200">
            <a:solidFill>
              <a:srgbClr val="788E1E"/>
            </a:solidFill>
            <a:headEnd type="none" w="lg" len="lg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F3C0D77-0BE3-42D3-A08A-0DC8299CEF16}"/>
              </a:ext>
            </a:extLst>
          </p:cNvPr>
          <p:cNvCxnSpPr>
            <a:cxnSpLocks/>
            <a:stCxn id="51" idx="1"/>
            <a:endCxn id="76" idx="3"/>
          </p:cNvCxnSpPr>
          <p:nvPr/>
        </p:nvCxnSpPr>
        <p:spPr>
          <a:xfrm flipH="1" flipV="1">
            <a:off x="7423379" y="1500190"/>
            <a:ext cx="1918093" cy="8334"/>
          </a:xfrm>
          <a:prstGeom prst="line">
            <a:avLst/>
          </a:prstGeom>
          <a:ln w="76200">
            <a:solidFill>
              <a:srgbClr val="788E1E"/>
            </a:solidFill>
            <a:headEnd type="none" w="lg" len="lg"/>
            <a:tailEnd type="non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39CB3D9-C1E6-4D12-9F32-1E971B2DFB0C}"/>
              </a:ext>
            </a:extLst>
          </p:cNvPr>
          <p:cNvSpPr/>
          <p:nvPr/>
        </p:nvSpPr>
        <p:spPr>
          <a:xfrm>
            <a:off x="5087074" y="1170314"/>
            <a:ext cx="2134420" cy="67642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Consumers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6ECE47F-C830-4D65-B3D5-B7E7D217796C}"/>
              </a:ext>
            </a:extLst>
          </p:cNvPr>
          <p:cNvSpPr/>
          <p:nvPr/>
        </p:nvSpPr>
        <p:spPr>
          <a:xfrm>
            <a:off x="9341472" y="1170314"/>
            <a:ext cx="2134420" cy="67642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26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26790"/>
                </a:solidFill>
              </a:rPr>
              <a:t>Recyclers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1609F0-37A3-443F-A4DB-42A998CC302F}"/>
              </a:ext>
            </a:extLst>
          </p:cNvPr>
          <p:cNvSpPr/>
          <p:nvPr/>
        </p:nvSpPr>
        <p:spPr>
          <a:xfrm>
            <a:off x="832675" y="1170314"/>
            <a:ext cx="2134420" cy="67642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26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26790"/>
                </a:solidFill>
              </a:rPr>
              <a:t>Producers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516BF314-9113-4000-9CA0-82056D755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5449" y="3875550"/>
            <a:ext cx="795335" cy="42417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58267367-139B-4426-9A63-D2D8A4BF1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0009" y="2361452"/>
            <a:ext cx="716695" cy="7166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CFC090D-E6DB-4A55-B19A-8938E7ED9B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99807" y="2403555"/>
            <a:ext cx="744930" cy="63248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9A62F3-DD9D-4AA9-BFA5-FD180D3921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32966" y="3704460"/>
            <a:ext cx="476204" cy="752710"/>
          </a:xfrm>
          <a:prstGeom prst="rect">
            <a:avLst/>
          </a:prstGeom>
        </p:spPr>
      </p:pic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09C1C1CC-54F6-4BCF-ABF2-67E577D749B9}"/>
              </a:ext>
            </a:extLst>
          </p:cNvPr>
          <p:cNvSpPr/>
          <p:nvPr/>
        </p:nvSpPr>
        <p:spPr>
          <a:xfrm rot="16191575">
            <a:off x="7178559" y="1412626"/>
            <a:ext cx="314082" cy="175558"/>
          </a:xfrm>
          <a:prstGeom prst="triangle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84C41AF1-AFA6-45BD-86A2-A31B71C2620B}"/>
              </a:ext>
            </a:extLst>
          </p:cNvPr>
          <p:cNvSpPr/>
          <p:nvPr/>
        </p:nvSpPr>
        <p:spPr>
          <a:xfrm rot="5242722">
            <a:off x="4822193" y="1420744"/>
            <a:ext cx="314082" cy="175558"/>
          </a:xfrm>
          <a:prstGeom prst="triangle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FEB7C4E-2B8C-4EF3-97BB-BF2A1EA40F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00" y="5057518"/>
            <a:ext cx="771536" cy="79006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F21D914-BB6B-42CE-9FEE-3588EFC36AD1}"/>
              </a:ext>
            </a:extLst>
          </p:cNvPr>
          <p:cNvSpPr/>
          <p:nvPr/>
        </p:nvSpPr>
        <p:spPr>
          <a:xfrm>
            <a:off x="4593189" y="3408913"/>
            <a:ext cx="3061794" cy="14033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373545"/>
                </a:solidFill>
              </a:rPr>
              <a:t>High-Value Transactions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373545"/>
                </a:solidFill>
              </a:rPr>
              <a:t>Strong Product Demand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373545"/>
                </a:solidFill>
              </a:rPr>
              <a:t>Efficient Solutions</a:t>
            </a: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7AE9780D-3B4F-42C0-99C3-A0950A7C6BD4}"/>
              </a:ext>
            </a:extLst>
          </p:cNvPr>
          <p:cNvSpPr/>
          <p:nvPr/>
        </p:nvSpPr>
        <p:spPr>
          <a:xfrm rot="13289847">
            <a:off x="7285092" y="3083400"/>
            <a:ext cx="314082" cy="175558"/>
          </a:xfrm>
          <a:prstGeom prst="triangle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8999CA19-4D16-48CC-B1BC-A01B1C1B8A96}"/>
              </a:ext>
            </a:extLst>
          </p:cNvPr>
          <p:cNvSpPr/>
          <p:nvPr/>
        </p:nvSpPr>
        <p:spPr>
          <a:xfrm rot="2515492">
            <a:off x="4620840" y="4982478"/>
            <a:ext cx="314082" cy="175558"/>
          </a:xfrm>
          <a:prstGeom prst="triangle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969824B6-42A4-46DE-B7F0-FB35F6DD67D2}"/>
              </a:ext>
            </a:extLst>
          </p:cNvPr>
          <p:cNvSpPr/>
          <p:nvPr/>
        </p:nvSpPr>
        <p:spPr>
          <a:xfrm rot="16200000">
            <a:off x="7609386" y="4006982"/>
            <a:ext cx="314082" cy="175558"/>
          </a:xfrm>
          <a:prstGeom prst="triangle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ABAA0D9E-E6EA-46EB-8719-00C238EF45A6}"/>
              </a:ext>
            </a:extLst>
          </p:cNvPr>
          <p:cNvSpPr/>
          <p:nvPr/>
        </p:nvSpPr>
        <p:spPr>
          <a:xfrm rot="5400000">
            <a:off x="4322272" y="3999860"/>
            <a:ext cx="314082" cy="175558"/>
          </a:xfrm>
          <a:prstGeom prst="triangle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84F811B-7B40-44E3-97B0-B3EF3B1E244A}"/>
              </a:ext>
            </a:extLst>
          </p:cNvPr>
          <p:cNvSpPr/>
          <p:nvPr/>
        </p:nvSpPr>
        <p:spPr>
          <a:xfrm rot="8588365">
            <a:off x="4584199" y="3088762"/>
            <a:ext cx="314082" cy="175558"/>
          </a:xfrm>
          <a:prstGeom prst="triangle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C1C9749B-1E9B-495C-B517-501316128426}"/>
              </a:ext>
            </a:extLst>
          </p:cNvPr>
          <p:cNvSpPr/>
          <p:nvPr/>
        </p:nvSpPr>
        <p:spPr>
          <a:xfrm rot="18905296">
            <a:off x="7351749" y="4976459"/>
            <a:ext cx="314082" cy="175558"/>
          </a:xfrm>
          <a:prstGeom prst="triangle">
            <a:avLst/>
          </a:prstGeom>
          <a:solidFill>
            <a:srgbClr val="788E1E"/>
          </a:solidFill>
          <a:ln>
            <a:solidFill>
              <a:srgbClr val="788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9E8D4AF-76A3-4A4A-AEA5-00F810F08BAA}"/>
              </a:ext>
            </a:extLst>
          </p:cNvPr>
          <p:cNvCxnSpPr>
            <a:stCxn id="70" idx="6"/>
            <a:endCxn id="88" idx="3"/>
          </p:cNvCxnSpPr>
          <p:nvPr/>
        </p:nvCxnSpPr>
        <p:spPr>
          <a:xfrm>
            <a:off x="4090720" y="4087639"/>
            <a:ext cx="300814" cy="0"/>
          </a:xfrm>
          <a:prstGeom prst="line">
            <a:avLst/>
          </a:prstGeom>
          <a:ln w="76200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4F6821D-4361-4BA5-9CF6-D3DE5151A7EA}"/>
              </a:ext>
            </a:extLst>
          </p:cNvPr>
          <p:cNvCxnSpPr/>
          <p:nvPr/>
        </p:nvCxnSpPr>
        <p:spPr>
          <a:xfrm>
            <a:off x="7847881" y="4094760"/>
            <a:ext cx="300814" cy="0"/>
          </a:xfrm>
          <a:prstGeom prst="line">
            <a:avLst/>
          </a:prstGeom>
          <a:ln w="76200">
            <a:solidFill>
              <a:srgbClr val="788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B285F22-F1B0-4564-97CC-D13A0DC63043}"/>
              </a:ext>
            </a:extLst>
          </p:cNvPr>
          <p:cNvCxnSpPr>
            <a:cxnSpLocks/>
            <a:stCxn id="49" idx="2"/>
            <a:endCxn id="44" idx="0"/>
          </p:cNvCxnSpPr>
          <p:nvPr/>
        </p:nvCxnSpPr>
        <p:spPr>
          <a:xfrm flipH="1">
            <a:off x="6124086" y="1846734"/>
            <a:ext cx="30198" cy="15621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Recycle">
            <a:extLst>
              <a:ext uri="{FF2B5EF4-FFF2-40B4-BE49-F238E27FC236}">
                <a16:creationId xmlns:a16="http://schemas.microsoft.com/office/drawing/2014/main" id="{A04088C8-95ED-4EC5-97E4-7B23882A01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28010" y="50034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6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4D48-1102-49C8-9CF9-187D92A3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Who We Are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61B2C6D-975D-4E49-A46A-15C19F4B8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 r="20088" b="696"/>
          <a:stretch/>
        </p:blipFill>
        <p:spPr bwMode="auto">
          <a:xfrm>
            <a:off x="7527430" y="913743"/>
            <a:ext cx="4069080" cy="163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248AA65-4308-4CE2-A9BD-5C7818CF5CD1}"/>
              </a:ext>
            </a:extLst>
          </p:cNvPr>
          <p:cNvSpPr txBox="1">
            <a:spLocks/>
          </p:cNvSpPr>
          <p:nvPr/>
        </p:nvSpPr>
        <p:spPr>
          <a:xfrm>
            <a:off x="595031" y="2857500"/>
            <a:ext cx="11003664" cy="22509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b="1" u="sng" dirty="0">
                <a:latin typeface="Calibri (body)"/>
                <a:ea typeface="Verdana" panose="020B0604030504040204" pitchFamily="34" charset="0"/>
                <a:cs typeface="Verdana" panose="020B0604030504040204" pitchFamily="34" charset="0"/>
              </a:rPr>
              <a:t>Revolution Plastics: The Good Plastic Company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b="1" i="1" dirty="0">
                <a:latin typeface="Calibri (body)"/>
                <a:ea typeface="Verdana" panose="020B0604030504040204" pitchFamily="34" charset="0"/>
                <a:cs typeface="Verdana" panose="020B0604030504040204" pitchFamily="34" charset="0"/>
              </a:rPr>
              <a:t>Leading the Sustainable Plastic Revolution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latin typeface="Calibri (body)"/>
                <a:ea typeface="Verdana" panose="020B0604030504040204" pitchFamily="34" charset="0"/>
                <a:cs typeface="Verdana" panose="020B0604030504040204" pitchFamily="34" charset="0"/>
              </a:rPr>
              <a:t>We provide high-value, sustainable solutions through innovative closed-loop systems that preserve our environment for future generations</a:t>
            </a:r>
            <a:endParaRPr lang="en-US" sz="1200" dirty="0">
              <a:latin typeface="Calibri (body)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We take responsibility for our footprint by pairing 220+ million pounds of film manufacturing with 220 million pounds of recycling capabilities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elta Plastics Building">
            <a:extLst>
              <a:ext uri="{FF2B5EF4-FFF2-40B4-BE49-F238E27FC236}">
                <a16:creationId xmlns:a16="http://schemas.microsoft.com/office/drawing/2014/main" id="{DB1D14C7-EAD7-4044-A44C-962CA2495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40732" r="9999" b="20571"/>
          <a:stretch/>
        </p:blipFill>
        <p:spPr bwMode="auto">
          <a:xfrm>
            <a:off x="630719" y="913745"/>
            <a:ext cx="4069080" cy="16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34CA8D-1747-4F71-81D5-39722C313893}"/>
              </a:ext>
            </a:extLst>
          </p:cNvPr>
          <p:cNvCxnSpPr>
            <a:cxnSpLocks/>
          </p:cNvCxnSpPr>
          <p:nvPr/>
        </p:nvCxnSpPr>
        <p:spPr>
          <a:xfrm>
            <a:off x="622241" y="2618875"/>
            <a:ext cx="4077558" cy="0"/>
          </a:xfrm>
          <a:prstGeom prst="line">
            <a:avLst/>
          </a:prstGeom>
          <a:ln w="38100">
            <a:solidFill>
              <a:srgbClr val="039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685A4E-E17C-4B5A-BE87-F90392A777FB}"/>
              </a:ext>
            </a:extLst>
          </p:cNvPr>
          <p:cNvCxnSpPr>
            <a:cxnSpLocks/>
          </p:cNvCxnSpPr>
          <p:nvPr/>
        </p:nvCxnSpPr>
        <p:spPr>
          <a:xfrm>
            <a:off x="7513586" y="2621596"/>
            <a:ext cx="4079261" cy="0"/>
          </a:xfrm>
          <a:prstGeom prst="line">
            <a:avLst/>
          </a:prstGeom>
          <a:ln w="38100">
            <a:solidFill>
              <a:srgbClr val="758C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E86853F-DB7A-4646-B799-72F10293D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4" b="10017"/>
          <a:stretch/>
        </p:blipFill>
        <p:spPr>
          <a:xfrm>
            <a:off x="4739541" y="913743"/>
            <a:ext cx="2747107" cy="16367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179D63-ADF2-4203-8D71-CEBF9094660E}"/>
              </a:ext>
            </a:extLst>
          </p:cNvPr>
          <p:cNvCxnSpPr>
            <a:cxnSpLocks/>
          </p:cNvCxnSpPr>
          <p:nvPr/>
        </p:nvCxnSpPr>
        <p:spPr>
          <a:xfrm>
            <a:off x="4739541" y="2618875"/>
            <a:ext cx="2747107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201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617</Words>
  <Application>Microsoft Office PowerPoint</Application>
  <PresentationFormat>Widescreen</PresentationFormat>
  <Paragraphs>181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(body)</vt:lpstr>
      <vt:lpstr>Calibri Light</vt:lpstr>
      <vt:lpstr>Century Gothic</vt:lpstr>
      <vt:lpstr>Verdana</vt:lpstr>
      <vt:lpstr>Wingdings</vt:lpstr>
      <vt:lpstr>Office Theme</vt:lpstr>
      <vt:lpstr> Today’s Agenda  10:00 AM – Introduction by Nikki Rodoni,  Measure to Improve, LLC    POLL     10:20 - “The State of Recycling in California” by Teresa Bui, Special Advisor to the Director of CalRecycle    10:40 – “Recycling in Monterey County” by Tim Brownell, Director of Operations, Monterey Regional Waste Management District   11:00 – Q&amp;A with Teresa Bui and Tim Brownell   POLL  11:25AM – Buffet Lunch Begins      11:45 – “Recycling On-Farm Plastics” by Louis Vasquez, Director of Corporate Development, Revolution Plastics    12:05 – “Innovation” by Marcy Rustad, Chief Operating Officer, Think Beyond Plastic   12:20 – Q&amp;A with Session 2 Speakers   12:35 – “Recycling Success Stories”     POLL  Closing remarks    1:00 – Meeting Over  </vt:lpstr>
      <vt:lpstr>PowerPoint Presentation</vt:lpstr>
      <vt:lpstr>PowerPoint Presentation</vt:lpstr>
      <vt:lpstr>Commercial Agricultural Films</vt:lpstr>
      <vt:lpstr>Extended Producer Responsibility</vt:lpstr>
      <vt:lpstr>Conflicted State of the Film Market</vt:lpstr>
      <vt:lpstr>Producer Decisions Effect Recyclers</vt:lpstr>
      <vt:lpstr>Finding A Successful Solution</vt:lpstr>
      <vt:lpstr>Who We Are</vt:lpstr>
      <vt:lpstr>A New Producer Standard</vt:lpstr>
      <vt:lpstr>Sustainable Manufacturing</vt:lpstr>
      <vt:lpstr>Collection Methods</vt:lpstr>
      <vt:lpstr>Materials in Monterey County</vt:lpstr>
      <vt:lpstr>Ag Processor Case Study</vt:lpstr>
      <vt:lpstr>3rd Party Producer Case Study</vt:lpstr>
      <vt:lpstr>Consumer Focused Case Study</vt:lpstr>
      <vt:lpstr>PowerPoint Presentation</vt:lpstr>
      <vt:lpstr> THANK YOU TO OUR EVENT SPONSORS    </vt:lpstr>
      <vt:lpstr>THANK YOU  FOR PARTICIPATING IN TODAY’S MEETING  www.mcswg.org   Contact:   Nikki Rodoni   nikki@measuretoimprovellc.com   831.594.7972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Kiemen</dc:creator>
  <cp:lastModifiedBy>Corinne</cp:lastModifiedBy>
  <cp:revision>96</cp:revision>
  <cp:lastPrinted>2018-09-24T23:15:59Z</cp:lastPrinted>
  <dcterms:created xsi:type="dcterms:W3CDTF">2018-09-12T17:03:10Z</dcterms:created>
  <dcterms:modified xsi:type="dcterms:W3CDTF">2018-10-15T18:03:27Z</dcterms:modified>
</cp:coreProperties>
</file>